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99" r:id="rId3"/>
    <p:sldId id="258" r:id="rId4"/>
    <p:sldId id="265" r:id="rId5"/>
    <p:sldId id="268" r:id="rId6"/>
    <p:sldId id="267" r:id="rId7"/>
    <p:sldId id="269" r:id="rId8"/>
    <p:sldId id="270" r:id="rId9"/>
    <p:sldId id="273" r:id="rId10"/>
    <p:sldId id="271" r:id="rId11"/>
    <p:sldId id="274" r:id="rId12"/>
    <p:sldId id="275" r:id="rId13"/>
    <p:sldId id="277" r:id="rId14"/>
    <p:sldId id="278" r:id="rId15"/>
    <p:sldId id="280" r:id="rId16"/>
    <p:sldId id="279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9" r:id="rId25"/>
    <p:sldId id="288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g Chen/陈玲 (算法部) (Positec CN)" initials="LC((C" lastIdx="2" clrIdx="0">
    <p:extLst>
      <p:ext uri="{19B8F6BF-5375-455C-9EA6-DF929625EA0E}">
        <p15:presenceInfo xmlns:p15="http://schemas.microsoft.com/office/powerpoint/2012/main" userId="S-1-5-21-1671280899-3565944783-2613082199-3954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A7549-C88D-4721-8D3E-70EF97DCB065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7CA18-8EDD-4C63-9A9B-47302579DD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790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CA18-8EDD-4C63-9A9B-47302579DD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809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https://zhuanlan.zhihu.com/p/99605178</a:t>
            </a:r>
          </a:p>
          <a:p>
            <a:r>
              <a:rPr lang="en-US" altLang="zh-CN" dirty="0" smtClean="0"/>
              <a:t>https://www.zhihu.com/question/355013340/answer/890111874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CA18-8EDD-4C63-9A9B-47302579DDB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088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https://zhuanlan.zhihu.com/p/99605178</a:t>
            </a:r>
          </a:p>
          <a:p>
            <a:r>
              <a:rPr lang="en-US" altLang="zh-CN" dirty="0" smtClean="0"/>
              <a:t>https://www.zhihu.com/question/355013340/answer/890111874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CA18-8EDD-4C63-9A9B-47302579DDB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989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https://zhuanlan.zhihu.com/p/99605178</a:t>
            </a:r>
          </a:p>
          <a:p>
            <a:r>
              <a:rPr lang="en-US" altLang="zh-CN" dirty="0" smtClean="0"/>
              <a:t>https://www.zhihu.com/question/355013340/answer/890111874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CA18-8EDD-4C63-9A9B-47302579DDB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213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https://zhuanlan.zhihu.com/p/99605178</a:t>
            </a:r>
          </a:p>
          <a:p>
            <a:r>
              <a:rPr lang="en-US" altLang="zh-CN" dirty="0" smtClean="0"/>
              <a:t>https://www.zhihu.com/question/355013340/answer/890111874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CA18-8EDD-4C63-9A9B-47302579DDB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275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https://zhuanlan.zhihu.com/p/99605178</a:t>
            </a:r>
          </a:p>
          <a:p>
            <a:r>
              <a:rPr lang="en-US" altLang="zh-CN" dirty="0" smtClean="0"/>
              <a:t>https://www.zhihu.com/question/19714540/answer/334686351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CA18-8EDD-4C63-9A9B-47302579DDB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884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https://zhuanlan.zhihu.com/p/99605178</a:t>
            </a:r>
          </a:p>
          <a:p>
            <a:r>
              <a:rPr lang="en-US" altLang="zh-CN" dirty="0" smtClean="0"/>
              <a:t>https://www.zhihu.com/question/19714540/answer/334686351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CA18-8EDD-4C63-9A9B-47302579DDB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51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https://zhuanlan.zhihu.com/p/99605178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CA18-8EDD-4C63-9A9B-47302579DDB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004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https://zhuanlan.zhihu.com/p/99605178</a:t>
            </a:r>
          </a:p>
          <a:p>
            <a:r>
              <a:rPr lang="en-US" altLang="zh-CN" dirty="0" smtClean="0"/>
              <a:t>https://www.zhihu.com/question/355013340/answer/890111874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CA18-8EDD-4C63-9A9B-47302579DDB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859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https://zhuanlan.zhihu.com/p/99605178</a:t>
            </a:r>
          </a:p>
          <a:p>
            <a:r>
              <a:rPr lang="en-US" altLang="zh-CN" dirty="0" smtClean="0"/>
              <a:t>https://www.zhihu.com/question/355013340/answer/890111874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CA18-8EDD-4C63-9A9B-47302579DDB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374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https://zhuanlan.zhihu.com/p/99605178</a:t>
            </a:r>
          </a:p>
          <a:p>
            <a:r>
              <a:rPr lang="en-US" altLang="zh-CN" dirty="0" smtClean="0"/>
              <a:t>https://www.zhihu.com/question/355013340/answer/890111874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CA18-8EDD-4C63-9A9B-47302579DDB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335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https://zhuanlan.zhihu.com/p/99605178</a:t>
            </a:r>
          </a:p>
          <a:p>
            <a:r>
              <a:rPr lang="en-US" altLang="zh-CN" dirty="0" smtClean="0"/>
              <a:t>https://www.zhihu.com/question/355013340/answer/890111874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CA18-8EDD-4C63-9A9B-47302579DDB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00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https://zhuanlan.zhihu.com/p/99605178</a:t>
            </a:r>
          </a:p>
          <a:p>
            <a:r>
              <a:rPr lang="en-US" altLang="zh-CN" dirty="0" smtClean="0"/>
              <a:t>https://www.zhihu.com/question/355013340/answer/890111874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7CA18-8EDD-4C63-9A9B-47302579DDB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750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90AE-54BF-4E62-A577-E8DB155624FA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D742-DA71-43EF-827C-B562E9BB8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361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90AE-54BF-4E62-A577-E8DB155624FA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D742-DA71-43EF-827C-B562E9BB8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48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90AE-54BF-4E62-A577-E8DB155624FA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D742-DA71-43EF-827C-B562E9BB8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076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90AE-54BF-4E62-A577-E8DB155624FA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D742-DA71-43EF-827C-B562E9BB8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627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90AE-54BF-4E62-A577-E8DB155624FA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D742-DA71-43EF-827C-B562E9BB8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600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90AE-54BF-4E62-A577-E8DB155624FA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D742-DA71-43EF-827C-B562E9BB8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306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90AE-54BF-4E62-A577-E8DB155624FA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D742-DA71-43EF-827C-B562E9BB8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457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90AE-54BF-4E62-A577-E8DB155624FA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D742-DA71-43EF-827C-B562E9BB8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15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90AE-54BF-4E62-A577-E8DB155624FA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D742-DA71-43EF-827C-B562E9BB8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81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90AE-54BF-4E62-A577-E8DB155624FA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D742-DA71-43EF-827C-B562E9BB8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39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590AE-54BF-4E62-A577-E8DB155624FA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2D742-DA71-43EF-827C-B562E9BB8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64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590AE-54BF-4E62-A577-E8DB155624FA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2D742-DA71-43EF-827C-B562E9BB8F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572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52"/>
          <p:cNvSpPr txBox="1">
            <a:spLocks noChangeArrowheads="1"/>
          </p:cNvSpPr>
          <p:nvPr/>
        </p:nvSpPr>
        <p:spPr bwMode="auto">
          <a:xfrm>
            <a:off x="431800" y="2677586"/>
            <a:ext cx="11328400" cy="738664"/>
          </a:xfrm>
          <a:prstGeom prst="rect">
            <a:avLst/>
          </a:prstGeom>
          <a:noFill/>
          <a:ln>
            <a:noFill/>
          </a:ln>
          <a:effectLst>
            <a:outerShdw blurRad="50800" dist="50800" dir="3000000" algn="ctr" rotWithShape="0">
              <a:srgbClr val="000000">
                <a:alpha val="50000"/>
              </a:srgbClr>
            </a:outerShdw>
          </a:effectLst>
          <a:extLst/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zh-CN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传</a:t>
            </a:r>
            <a:r>
              <a:rPr lang="zh-CN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统图像处理算法</a:t>
            </a:r>
            <a:endParaRPr lang="zh-CN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CasellaDiTesto 52"/>
          <p:cNvSpPr txBox="1">
            <a:spLocks noChangeArrowheads="1"/>
          </p:cNvSpPr>
          <p:nvPr/>
        </p:nvSpPr>
        <p:spPr bwMode="auto">
          <a:xfrm>
            <a:off x="607284" y="5178641"/>
            <a:ext cx="1132840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3000000" algn="ctr" rotWithShape="0">
              <a:srgbClr val="000000">
                <a:alpha val="50000"/>
              </a:srgbClr>
            </a:outerShdw>
          </a:effectLst>
          <a:extLst/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2022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CasellaDiTesto 52"/>
          <p:cNvSpPr txBox="1">
            <a:spLocks noChangeArrowheads="1"/>
          </p:cNvSpPr>
          <p:nvPr/>
        </p:nvSpPr>
        <p:spPr bwMode="auto">
          <a:xfrm>
            <a:off x="607284" y="4696911"/>
            <a:ext cx="11328400" cy="369332"/>
          </a:xfrm>
          <a:prstGeom prst="rect">
            <a:avLst/>
          </a:prstGeom>
          <a:noFill/>
          <a:ln>
            <a:noFill/>
          </a:ln>
          <a:effectLst>
            <a:outerShdw blurRad="50800" dist="50800" dir="3000000" algn="ctr" rotWithShape="0">
              <a:srgbClr val="000000">
                <a:alpha val="50000"/>
              </a:srgbClr>
            </a:outerShdw>
          </a:effectLst>
          <a:extLst/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陈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玲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637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一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基础知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识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—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彩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色图像基础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38200" y="1336430"/>
            <a:ext cx="729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常</a:t>
            </a:r>
            <a:r>
              <a:rPr lang="zh-CN" altLang="en-US" dirty="0" smtClean="0"/>
              <a:t>用彩色模型：</a:t>
            </a:r>
            <a:endParaRPr lang="en-US" altLang="zh-CN" dirty="0" smtClean="0"/>
          </a:p>
        </p:txBody>
      </p:sp>
      <p:pic>
        <p:nvPicPr>
          <p:cNvPr id="2050" name="Picture 2" descr="https://img-blog.csdn.net/20161016142329855?watermark/2/text/aHR0cDovL2Jsb2cuY3Nkbi5uZXQv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349" y="3818900"/>
            <a:ext cx="2729519" cy="141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g-blog.csdn.net/20161016142432034?watermark/2/text/aHR0cDovL2Jsb2cuY3Nkbi5uZXQv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100" y="5353658"/>
            <a:ext cx="2674700" cy="135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524" y="1315867"/>
            <a:ext cx="3244361" cy="237961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143" y="1418278"/>
            <a:ext cx="2941394" cy="227720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486" y="3458744"/>
            <a:ext cx="3701056" cy="325049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64228" y="1823461"/>
            <a:ext cx="36247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2.HSI</a:t>
            </a:r>
            <a:r>
              <a:rPr lang="zh-CN" altLang="en-US" b="1" dirty="0" smtClean="0"/>
              <a:t>、</a:t>
            </a:r>
            <a:r>
              <a:rPr lang="en-US" altLang="zh-CN" b="1" dirty="0" smtClean="0"/>
              <a:t>HSV(HSB)</a:t>
            </a:r>
          </a:p>
          <a:p>
            <a:r>
              <a:rPr lang="en-US" altLang="zh-CN" dirty="0" smtClean="0"/>
              <a:t>H</a:t>
            </a:r>
            <a:r>
              <a:rPr lang="zh-CN" altLang="en-US" dirty="0" smtClean="0"/>
              <a:t>：</a:t>
            </a:r>
            <a:r>
              <a:rPr lang="en-US" altLang="zh-CN" dirty="0" smtClean="0"/>
              <a:t>Hue</a:t>
            </a:r>
            <a:r>
              <a:rPr lang="zh-CN" altLang="en-US" dirty="0" smtClean="0"/>
              <a:t>色调</a:t>
            </a:r>
            <a:endParaRPr lang="en-US" altLang="zh-CN" dirty="0" smtClean="0"/>
          </a:p>
          <a:p>
            <a:r>
              <a:rPr lang="en-US" altLang="zh-CN" dirty="0" smtClean="0"/>
              <a:t>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Saturation</a:t>
            </a:r>
            <a:r>
              <a:rPr lang="zh-CN" altLang="en-US" dirty="0" smtClean="0"/>
              <a:t>饱和度，颜色的纯度</a:t>
            </a:r>
            <a:endParaRPr lang="en-US" altLang="zh-CN" dirty="0" smtClean="0"/>
          </a:p>
          <a:p>
            <a:r>
              <a:rPr lang="en-US" altLang="zh-CN" dirty="0" smtClean="0"/>
              <a:t>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Intensity</a:t>
            </a:r>
            <a:r>
              <a:rPr lang="zh-CN" altLang="en-US" dirty="0" smtClean="0"/>
              <a:t>亮度</a:t>
            </a:r>
            <a:endParaRPr lang="en-US" altLang="zh-CN" dirty="0" smtClean="0"/>
          </a:p>
          <a:p>
            <a:r>
              <a:rPr lang="en-US" altLang="zh-CN" dirty="0" smtClean="0"/>
              <a:t>V</a:t>
            </a:r>
            <a:r>
              <a:rPr lang="zh-CN" altLang="en-US" dirty="0" smtClean="0"/>
              <a:t>：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亮度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306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二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空域处理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204547" y="1441910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楷体_GB2312"/>
              </a:rPr>
              <a:t>空间域指图像本身，这类图像处理方法</a:t>
            </a:r>
            <a:r>
              <a:rPr lang="zh-CN" altLang="en-US" dirty="0" smtClean="0">
                <a:ea typeface="楷体_GB2312"/>
              </a:rPr>
              <a:t>直接</a:t>
            </a:r>
            <a:r>
              <a:rPr lang="zh-CN" altLang="en-US" dirty="0">
                <a:ea typeface="楷体_GB2312"/>
              </a:rPr>
              <a:t>操作图像中的像</a:t>
            </a:r>
            <a:r>
              <a:rPr lang="zh-CN" altLang="en-US" dirty="0" smtClean="0">
                <a:ea typeface="楷体_GB2312"/>
              </a:rPr>
              <a:t>素</a:t>
            </a:r>
            <a:endParaRPr lang="en-US" altLang="zh-CN" dirty="0" smtClean="0">
              <a:ea typeface="楷体_GB231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04547" y="2277208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楷体_GB2312"/>
              </a:rPr>
              <a:t>空间域处理主要分为</a:t>
            </a:r>
            <a:r>
              <a:rPr lang="zh-CN" altLang="en-US" b="1" i="1" dirty="0" smtClean="0">
                <a:ea typeface="楷体_GB2312"/>
              </a:rPr>
              <a:t>灰度变化</a:t>
            </a:r>
            <a:r>
              <a:rPr lang="zh-CN" altLang="en-US" dirty="0" smtClean="0">
                <a:ea typeface="楷体_GB2312"/>
              </a:rPr>
              <a:t>和</a:t>
            </a:r>
            <a:r>
              <a:rPr lang="zh-CN" altLang="en-US" b="1" i="1" dirty="0" smtClean="0">
                <a:ea typeface="楷体_GB2312"/>
              </a:rPr>
              <a:t>空间滤波</a:t>
            </a:r>
            <a:r>
              <a:rPr lang="zh-CN" altLang="en-US" dirty="0" smtClean="0">
                <a:ea typeface="楷体_GB2312"/>
              </a:rPr>
              <a:t>两类</a:t>
            </a:r>
          </a:p>
        </p:txBody>
      </p:sp>
    </p:spTree>
    <p:extLst>
      <p:ext uri="{BB962C8B-B14F-4D97-AF65-F5344CB8AC3E}">
        <p14:creationId xmlns:p14="http://schemas.microsoft.com/office/powerpoint/2010/main" val="349613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二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空域处理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—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灰度变换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912224" y="1217433"/>
            <a:ext cx="10295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a typeface="楷体_GB2312"/>
              </a:rPr>
              <a:t>r — </a:t>
            </a:r>
            <a:r>
              <a:rPr lang="zh-CN" altLang="en-US" dirty="0">
                <a:ea typeface="楷体_GB2312"/>
              </a:rPr>
              <a:t>处</a:t>
            </a:r>
            <a:r>
              <a:rPr lang="zh-CN" altLang="en-US" dirty="0" smtClean="0">
                <a:ea typeface="楷体_GB2312"/>
              </a:rPr>
              <a:t>理前的像素</a:t>
            </a:r>
            <a:endParaRPr lang="en-US" altLang="zh-CN" dirty="0" smtClean="0">
              <a:ea typeface="楷体_GB2312"/>
            </a:endParaRPr>
          </a:p>
          <a:p>
            <a:r>
              <a:rPr lang="en-US" altLang="zh-CN" dirty="0" smtClean="0">
                <a:ea typeface="楷体_GB2312"/>
              </a:rPr>
              <a:t>s — </a:t>
            </a:r>
            <a:r>
              <a:rPr lang="zh-CN" altLang="en-US" dirty="0" smtClean="0">
                <a:ea typeface="楷体_GB2312"/>
              </a:rPr>
              <a:t>处理后的像素</a:t>
            </a:r>
            <a:endParaRPr lang="en-US" altLang="zh-CN" dirty="0" smtClean="0">
              <a:ea typeface="楷体_GB2312"/>
            </a:endParaRPr>
          </a:p>
          <a:p>
            <a:r>
              <a:rPr lang="en-US" altLang="zh-CN" dirty="0" smtClean="0">
                <a:ea typeface="楷体_GB2312"/>
              </a:rPr>
              <a:t>T — </a:t>
            </a:r>
            <a:r>
              <a:rPr lang="zh-CN" altLang="en-US" dirty="0" smtClean="0">
                <a:ea typeface="楷体_GB2312"/>
              </a:rPr>
              <a:t>像素值</a:t>
            </a:r>
            <a:r>
              <a:rPr lang="en-US" altLang="zh-CN" dirty="0" smtClean="0">
                <a:ea typeface="楷体_GB2312"/>
              </a:rPr>
              <a:t>r</a:t>
            </a:r>
            <a:r>
              <a:rPr lang="zh-CN" altLang="en-US" dirty="0" smtClean="0">
                <a:ea typeface="楷体_GB2312"/>
              </a:rPr>
              <a:t>映射到像素值</a:t>
            </a:r>
            <a:r>
              <a:rPr lang="en-US" altLang="zh-CN" dirty="0" smtClean="0">
                <a:ea typeface="楷体_GB2312"/>
              </a:rPr>
              <a:t>s</a:t>
            </a:r>
            <a:r>
              <a:rPr lang="zh-CN" altLang="en-US" dirty="0" smtClean="0">
                <a:ea typeface="楷体_GB2312"/>
              </a:rPr>
              <a:t>的变换</a:t>
            </a:r>
            <a:endParaRPr lang="en-US" altLang="zh-CN" dirty="0" smtClean="0">
              <a:ea typeface="楷体_GB2312"/>
            </a:endParaRPr>
          </a:p>
          <a:p>
            <a:r>
              <a:rPr lang="en-US" altLang="zh-CN" dirty="0">
                <a:ea typeface="楷体_GB2312"/>
              </a:rPr>
              <a:t>	</a:t>
            </a:r>
            <a:r>
              <a:rPr lang="en-US" altLang="zh-CN" dirty="0" smtClean="0">
                <a:ea typeface="楷体_GB2312"/>
              </a:rPr>
              <a:t>			    s=T(r)</a:t>
            </a:r>
          </a:p>
        </p:txBody>
      </p:sp>
      <p:pic>
        <p:nvPicPr>
          <p:cNvPr id="8194" name="Picture 2" descr="https://images2015.cnblogs.com/blog/439761/201706/439761-20170611033451918-17508411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708" y="1217434"/>
            <a:ext cx="4507523" cy="413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38200" y="2707395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ea typeface="楷体_GB2312"/>
              </a:rPr>
              <a:t>常用的四种变换函数：</a:t>
            </a:r>
            <a:endParaRPr lang="en-US" altLang="zh-CN" b="1" dirty="0" smtClean="0">
              <a:ea typeface="楷体_GB231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8200" y="3366360"/>
            <a:ext cx="4889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ea typeface="楷体_GB2312"/>
              </a:rPr>
              <a:t>1.</a:t>
            </a:r>
            <a:r>
              <a:rPr lang="zh-CN" altLang="en-US" b="1" dirty="0" smtClean="0">
                <a:ea typeface="楷体_GB2312"/>
              </a:rPr>
              <a:t>线性函数</a:t>
            </a:r>
            <a:r>
              <a:rPr lang="en-US" altLang="zh-CN" b="1" dirty="0" smtClean="0">
                <a:ea typeface="楷体_GB2312"/>
              </a:rPr>
              <a:t>(</a:t>
            </a:r>
            <a:r>
              <a:rPr lang="zh-CN" altLang="en-US" b="1" dirty="0" smtClean="0">
                <a:ea typeface="楷体_GB2312"/>
              </a:rPr>
              <a:t>取反、恒等</a:t>
            </a:r>
            <a:r>
              <a:rPr lang="en-US" altLang="zh-CN" b="1" dirty="0" smtClean="0">
                <a:ea typeface="楷体_GB2312"/>
              </a:rPr>
              <a:t>)</a:t>
            </a:r>
          </a:p>
          <a:p>
            <a:r>
              <a:rPr lang="en-US" altLang="zh-CN" dirty="0" smtClean="0">
                <a:ea typeface="楷体_GB2312"/>
              </a:rPr>
              <a:t>   			      	   s=a*</a:t>
            </a:r>
            <a:r>
              <a:rPr lang="en-US" altLang="zh-CN" dirty="0" err="1" smtClean="0">
                <a:ea typeface="楷体_GB2312"/>
              </a:rPr>
              <a:t>r+b</a:t>
            </a:r>
            <a:endParaRPr lang="en-US" altLang="zh-CN" dirty="0" smtClean="0">
              <a:ea typeface="楷体_GB231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ea typeface="楷体_GB2312"/>
              </a:rPr>
              <a:t>a &gt; 1 </a:t>
            </a:r>
            <a:r>
              <a:rPr lang="zh-CN" altLang="en-US" dirty="0" smtClean="0">
                <a:ea typeface="楷体_GB2312"/>
              </a:rPr>
              <a:t>增加对比度</a:t>
            </a:r>
            <a:endParaRPr lang="en-US" altLang="zh-CN" dirty="0" smtClean="0">
              <a:ea typeface="楷体_GB231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ea typeface="楷体_GB2312"/>
              </a:rPr>
              <a:t>a &lt; 1 </a:t>
            </a:r>
            <a:r>
              <a:rPr lang="zh-CN" altLang="en-US" dirty="0" smtClean="0">
                <a:ea typeface="楷体_GB2312"/>
              </a:rPr>
              <a:t>减小对比度</a:t>
            </a:r>
            <a:endParaRPr lang="en-US" altLang="zh-CN" dirty="0" smtClean="0">
              <a:ea typeface="楷体_GB231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8200" y="4915122"/>
            <a:ext cx="8719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ea typeface="楷体_GB2312"/>
              </a:rPr>
              <a:t>2.</a:t>
            </a:r>
            <a:r>
              <a:rPr lang="zh-CN" altLang="en-US" b="1" dirty="0" smtClean="0">
                <a:ea typeface="楷体_GB2312"/>
              </a:rPr>
              <a:t>对数函数</a:t>
            </a:r>
            <a:endParaRPr lang="en-US" altLang="zh-CN" b="1" dirty="0" smtClean="0">
              <a:ea typeface="楷体_GB2312"/>
            </a:endParaRPr>
          </a:p>
          <a:p>
            <a:r>
              <a:rPr lang="en-US" altLang="zh-CN" dirty="0" smtClean="0">
                <a:ea typeface="楷体_GB2312"/>
              </a:rPr>
              <a:t>				  s=clog(1+r)		             </a:t>
            </a:r>
          </a:p>
          <a:p>
            <a:r>
              <a:rPr lang="zh-CN" altLang="en-US" dirty="0" smtClean="0">
                <a:ea typeface="楷体_GB2312"/>
              </a:rPr>
              <a:t>对数变换，将源图像中范围较窄的低灰度值映射到范围较宽的灰度区间，</a:t>
            </a:r>
            <a:endParaRPr lang="en-US" altLang="zh-CN" dirty="0" smtClean="0">
              <a:ea typeface="楷体_GB2312"/>
            </a:endParaRPr>
          </a:p>
          <a:p>
            <a:r>
              <a:rPr lang="zh-CN" altLang="en-US" dirty="0" smtClean="0">
                <a:ea typeface="楷体_GB2312"/>
              </a:rPr>
              <a:t>同时将范围较宽的高灰度值区间映射为较窄的灰度区间，</a:t>
            </a:r>
            <a:endParaRPr lang="en-US" altLang="zh-CN" dirty="0" smtClean="0">
              <a:ea typeface="楷体_GB2312"/>
            </a:endParaRPr>
          </a:p>
          <a:p>
            <a:r>
              <a:rPr lang="zh-CN" altLang="en-US" dirty="0" smtClean="0">
                <a:ea typeface="楷体_GB2312"/>
              </a:rPr>
              <a:t>从而扩展了暗像素的值，压缩了高灰度的值，能够对图像中低灰度细节进行增强</a:t>
            </a:r>
            <a:endParaRPr lang="en-US" altLang="zh-CN" dirty="0" smtClean="0">
              <a:ea typeface="楷体_GB231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07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二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空域处理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—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灰度变换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119930" y="1096689"/>
            <a:ext cx="1099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ea typeface="楷体_GB2312"/>
              </a:rPr>
              <a:t>常用的</a:t>
            </a:r>
            <a:r>
              <a:rPr lang="zh-CN" altLang="en-US" b="1" dirty="0">
                <a:ea typeface="楷体_GB2312"/>
              </a:rPr>
              <a:t>四</a:t>
            </a:r>
            <a:r>
              <a:rPr lang="zh-CN" altLang="en-US" b="1" dirty="0" smtClean="0">
                <a:ea typeface="楷体_GB2312"/>
              </a:rPr>
              <a:t>种变换函数：</a:t>
            </a:r>
            <a:endParaRPr lang="en-US" altLang="zh-CN" b="1" dirty="0" smtClean="0">
              <a:ea typeface="楷体_GB2312"/>
            </a:endParaRPr>
          </a:p>
        </p:txBody>
      </p:sp>
      <p:pic>
        <p:nvPicPr>
          <p:cNvPr id="10242" name="Picture 2" descr="https://images2015.cnblogs.com/blog/439761/201706/439761-20170611033840231-6482799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219" y="1035225"/>
            <a:ext cx="3361981" cy="271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https://img2022.cnblogs.com/blog/2393708/202203/2393708-20220312015659510-94508726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199" y="2372038"/>
            <a:ext cx="2042502" cy="133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https://img2022.cnblogs.com/blog/2393708/202203/2393708-20220312015659449-200179001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01" y="4035335"/>
            <a:ext cx="2499702" cy="133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1" name="Picture 11" descr="https://img-blog.csdnimg.cn/5616c952b26f4efe93a9c2fbf4d761f0.png?x-oss-process=image/watermark,type_ZHJvaWRzYW5zZmFsbGJhY2s,shadow_50,text_Q1NETiBAUHl0aG9u5bCP55m96L-b6Zi2,size_19,color_FFFFFF,t_70,g_se,x_16#pic_cen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52" y="5419947"/>
            <a:ext cx="3735201" cy="143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119930" y="1527485"/>
                <a:ext cx="7162538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smtClean="0">
                    <a:ea typeface="楷体_GB2312"/>
                  </a:rPr>
                  <a:t>3.</a:t>
                </a:r>
                <a:r>
                  <a:rPr lang="zh-CN" altLang="en-US" b="1" dirty="0" smtClean="0">
                    <a:ea typeface="楷体_GB2312"/>
                  </a:rPr>
                  <a:t>幂律</a:t>
                </a:r>
                <a:r>
                  <a:rPr lang="en-US" altLang="zh-CN" b="1" dirty="0" smtClean="0">
                    <a:ea typeface="楷体_GB2312"/>
                  </a:rPr>
                  <a:t>(</a:t>
                </a:r>
                <a:r>
                  <a:rPr lang="zh-CN" altLang="en-US" b="1" dirty="0" smtClean="0">
                    <a:ea typeface="楷体_GB2312"/>
                  </a:rPr>
                  <a:t>伽马</a:t>
                </a:r>
                <a:r>
                  <a:rPr lang="en-US" altLang="zh-CN" b="1" dirty="0" smtClean="0">
                    <a:ea typeface="楷体_GB2312"/>
                  </a:rPr>
                  <a:t>)</a:t>
                </a:r>
                <a:r>
                  <a:rPr lang="zh-CN" altLang="en-US" b="1" dirty="0" smtClean="0">
                    <a:ea typeface="楷体_GB2312"/>
                  </a:rPr>
                  <a:t>函数</a:t>
                </a:r>
                <a:endParaRPr lang="en-US" altLang="zh-CN" b="1" dirty="0" smtClean="0">
                  <a:ea typeface="楷体_GB2312"/>
                </a:endParaRPr>
              </a:p>
              <a:p>
                <a:r>
                  <a:rPr lang="en-US" altLang="zh-CN" dirty="0" smtClean="0">
                    <a:ea typeface="楷体_GB2312"/>
                  </a:rPr>
                  <a:t>                                                                  s=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楷体_GB231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楷体_GB2312"/>
                          </a:rPr>
                          <m:t>cr</m:t>
                        </m:r>
                      </m:e>
                      <m:sup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楷体_GB2312"/>
                          </a:rPr>
                          <m:t>𝛾</m:t>
                        </m:r>
                      </m:sup>
                    </m:sSup>
                  </m:oMath>
                </a14:m>
                <a:endParaRPr lang="en-US" altLang="zh-CN" dirty="0" smtClean="0">
                  <a:ea typeface="楷体_GB231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l-GR" altLang="zh-CN" dirty="0" smtClean="0">
                    <a:ea typeface="楷体_GB2312"/>
                  </a:rPr>
                  <a:t>γ</a:t>
                </a:r>
                <a:r>
                  <a:rPr lang="en-US" altLang="zh-CN" dirty="0" smtClean="0">
                    <a:ea typeface="楷体_GB2312"/>
                  </a:rPr>
                  <a:t>&lt;1 </a:t>
                </a:r>
                <a:r>
                  <a:rPr lang="zh-CN" altLang="en-US" dirty="0" smtClean="0">
                    <a:ea typeface="楷体_GB2312"/>
                  </a:rPr>
                  <a:t>低灰度区域拓宽，高灰度区域压缩，增加暗部细节，图像变亮</a:t>
                </a:r>
                <a:endParaRPr lang="en-US" altLang="zh-CN" dirty="0" smtClean="0">
                  <a:ea typeface="楷体_GB231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ea typeface="楷体_GB231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 smtClean="0">
                  <a:ea typeface="楷体_GB231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ea typeface="楷体_GB231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 smtClean="0">
                  <a:ea typeface="楷体_GB2312"/>
                </a:endParaRPr>
              </a:p>
              <a:p>
                <a:endParaRPr lang="en-US" altLang="zh-CN" dirty="0" smtClean="0">
                  <a:ea typeface="楷体_GB231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l-GR" altLang="zh-CN" dirty="0" smtClean="0">
                    <a:ea typeface="楷体_GB2312"/>
                  </a:rPr>
                  <a:t>γ</a:t>
                </a:r>
                <a:r>
                  <a:rPr lang="en-US" altLang="zh-CN" dirty="0" smtClean="0">
                    <a:ea typeface="楷体_GB2312"/>
                  </a:rPr>
                  <a:t>&gt;1 </a:t>
                </a:r>
                <a:r>
                  <a:rPr lang="zh-CN" altLang="en-US" dirty="0" smtClean="0">
                    <a:ea typeface="楷体_GB2312"/>
                  </a:rPr>
                  <a:t>低灰度区域压缩，高灰度区域拓宽，增加亮部细节，图像变暗</a:t>
                </a:r>
                <a:endParaRPr lang="en-US" altLang="zh-CN" dirty="0">
                  <a:ea typeface="楷体_GB2312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30" y="1527485"/>
                <a:ext cx="7162538" cy="2585323"/>
              </a:xfrm>
              <a:prstGeom prst="rect">
                <a:avLst/>
              </a:prstGeom>
              <a:blipFill>
                <a:blip r:embed="rId6"/>
                <a:stretch>
                  <a:fillRect l="-766" t="-2123" b="-3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119930" y="5291036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ea typeface="楷体_GB2312"/>
              </a:rPr>
              <a:t>4.</a:t>
            </a:r>
            <a:r>
              <a:rPr lang="zh-CN" altLang="en-US" b="1" dirty="0" smtClean="0">
                <a:ea typeface="楷体_GB2312"/>
              </a:rPr>
              <a:t>分段线性变换函数</a:t>
            </a:r>
            <a:endParaRPr lang="en-US" altLang="zh-CN" b="1" dirty="0" smtClean="0"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348182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二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空域处理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—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直方图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002323" y="1103134"/>
            <a:ext cx="681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ea typeface="楷体_GB2312"/>
              </a:rPr>
              <a:t>灰度直</a:t>
            </a:r>
            <a:r>
              <a:rPr lang="zh-CN" altLang="en-US" b="1" dirty="0">
                <a:ea typeface="楷体_GB2312"/>
              </a:rPr>
              <a:t>方</a:t>
            </a:r>
            <a:r>
              <a:rPr lang="zh-CN" altLang="en-US" b="1" dirty="0" smtClean="0">
                <a:ea typeface="楷体_GB2312"/>
              </a:rPr>
              <a:t>图：</a:t>
            </a:r>
            <a:r>
              <a:rPr lang="zh-CN" altLang="en-US" dirty="0">
                <a:ea typeface="楷体_GB2312"/>
              </a:rPr>
              <a:t>描</a:t>
            </a:r>
            <a:r>
              <a:rPr lang="zh-CN" altLang="en-US" dirty="0" smtClean="0">
                <a:ea typeface="楷体_GB2312"/>
              </a:rPr>
              <a:t>述图像中具有该灰度级的像元的个数</a:t>
            </a:r>
            <a:endParaRPr lang="en-US" altLang="zh-CN" dirty="0" smtClean="0">
              <a:ea typeface="楷体_GB231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35" y="1579577"/>
            <a:ext cx="4977912" cy="13772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84" y="1556511"/>
            <a:ext cx="5143500" cy="140028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5454" y="3282144"/>
            <a:ext cx="112187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直方图均衡化：</a:t>
            </a:r>
            <a:r>
              <a:rPr lang="zh-CN" altLang="en-US" dirty="0" smtClean="0"/>
              <a:t>用于</a:t>
            </a:r>
            <a:r>
              <a:rPr lang="zh-CN" altLang="en-US" b="1" dirty="0" smtClean="0"/>
              <a:t>图像增强</a:t>
            </a:r>
            <a:r>
              <a:rPr lang="zh-CN" altLang="en-US" dirty="0" smtClean="0"/>
              <a:t>，通过改变图像的直方图来改变图像中各像素的灰度，主要用于增强动态范围</a:t>
            </a:r>
            <a:r>
              <a:rPr lang="zh-CN" altLang="en-US" dirty="0"/>
              <a:t>偏</a:t>
            </a:r>
            <a:r>
              <a:rPr lang="zh-CN" altLang="en-US" dirty="0" smtClean="0"/>
              <a:t>小的图像的对比度</a:t>
            </a:r>
            <a:endParaRPr lang="en-US" altLang="zh-CN" dirty="0" smtClean="0"/>
          </a:p>
          <a:p>
            <a:r>
              <a:rPr lang="en-US" altLang="zh-CN" dirty="0" err="1"/>
              <a:t>e</a:t>
            </a:r>
            <a:r>
              <a:rPr lang="en-US" altLang="zh-CN" dirty="0" err="1" smtClean="0"/>
              <a:t>g</a:t>
            </a:r>
            <a:r>
              <a:rPr lang="zh-CN" altLang="en-US" dirty="0" smtClean="0"/>
              <a:t>：过曝使图像灰度级集中在高亮度范围内，通过直方图均衡化，将原始图像的直方图变换为均匀分布的形式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基本原理：对图像中像素个数多的灰度值进行拓宽，对像素个数少的灰度值进行归并，从而增加对比度</a:t>
            </a:r>
            <a:endParaRPr lang="en-US" altLang="zh-CN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326" y="4803349"/>
            <a:ext cx="3248390" cy="205465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35454" y="526299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 smtClean="0"/>
              <a:t>如何实现直方图均衡化呢？</a:t>
            </a:r>
            <a:endParaRPr lang="en-US" altLang="zh-CN" i="1" dirty="0" smtClean="0"/>
          </a:p>
        </p:txBody>
      </p:sp>
    </p:spTree>
    <p:extLst>
      <p:ext uri="{BB962C8B-B14F-4D97-AF65-F5344CB8AC3E}">
        <p14:creationId xmlns:p14="http://schemas.microsoft.com/office/powerpoint/2010/main" val="322111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二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空域处理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—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直方图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002323" y="1103134"/>
            <a:ext cx="681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ea typeface="楷体_GB2312"/>
              </a:rPr>
              <a:t>直方图均衡化：</a:t>
            </a:r>
            <a:endParaRPr lang="en-US" altLang="zh-CN" dirty="0" smtClean="0">
              <a:ea typeface="楷体_GB231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25" y="2214838"/>
            <a:ext cx="4014517" cy="28492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460" y="2214838"/>
            <a:ext cx="4083480" cy="286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256" y="2333072"/>
            <a:ext cx="3747713" cy="274185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113" y="1586767"/>
            <a:ext cx="4295997" cy="62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5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二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空域处理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—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直方图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002323" y="1103134"/>
            <a:ext cx="681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ea typeface="楷体_GB2312"/>
              </a:rPr>
              <a:t>直方图均衡化：</a:t>
            </a:r>
            <a:endParaRPr lang="en-US" altLang="zh-CN" dirty="0" smtClean="0">
              <a:ea typeface="楷体_GB231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9" y="1564165"/>
            <a:ext cx="3289382" cy="48090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29" y="2060684"/>
            <a:ext cx="3661851" cy="252339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29" y="4650010"/>
            <a:ext cx="3205747" cy="52228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631" y="1606174"/>
            <a:ext cx="4422320" cy="291012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/>
          <a:srcRect t="34892" r="989"/>
          <a:stretch/>
        </p:blipFill>
        <p:spPr>
          <a:xfrm>
            <a:off x="7654631" y="4516302"/>
            <a:ext cx="3086361" cy="14770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635013" y="4439205"/>
            <a:ext cx="144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</a:t>
            </a:r>
            <a:r>
              <a:rPr lang="zh-CN" altLang="en-US" dirty="0" smtClean="0"/>
              <a:t>为</a:t>
            </a:r>
            <a:r>
              <a:rPr lang="en-US" altLang="zh-CN" dirty="0" smtClean="0"/>
              <a:t>Ha</a:t>
            </a:r>
            <a:r>
              <a:rPr lang="zh-CN" altLang="en-US" dirty="0" smtClean="0"/>
              <a:t>离散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7"/>
          <a:srcRect t="3507" r="22550"/>
          <a:stretch/>
        </p:blipFill>
        <p:spPr>
          <a:xfrm>
            <a:off x="3693477" y="1596858"/>
            <a:ext cx="3961154" cy="283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6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二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空域处理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—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直方图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38200" y="1103133"/>
            <a:ext cx="681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ea typeface="楷体_GB2312"/>
              </a:rPr>
              <a:t>直方图均衡化：</a:t>
            </a:r>
            <a:endParaRPr lang="en-US" altLang="zh-CN" dirty="0" smtClean="0">
              <a:ea typeface="楷体_GB231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2466"/>
            <a:ext cx="4008958" cy="238735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158" y="1575898"/>
            <a:ext cx="6749509" cy="218049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11281" y="12675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例：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51" y="3756390"/>
            <a:ext cx="6281691" cy="29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3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二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空域处理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—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空间滤波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38200" y="1125102"/>
            <a:ext cx="101023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a typeface="楷体_GB2312"/>
              </a:rPr>
              <a:t>“</a:t>
            </a:r>
            <a:r>
              <a:rPr lang="zh-CN" altLang="en-US" dirty="0" smtClean="0">
                <a:ea typeface="楷体_GB2312"/>
              </a:rPr>
              <a:t>滤波</a:t>
            </a:r>
            <a:r>
              <a:rPr lang="en-US" altLang="zh-CN" dirty="0" smtClean="0">
                <a:ea typeface="楷体_GB2312"/>
              </a:rPr>
              <a:t>”</a:t>
            </a:r>
            <a:r>
              <a:rPr lang="zh-CN" altLang="en-US" dirty="0" smtClean="0">
                <a:ea typeface="楷体_GB2312"/>
              </a:rPr>
              <a:t>一词来源于频率域处理，指通过或拒绝一定的频率成分。</a:t>
            </a:r>
            <a:r>
              <a:rPr lang="en-US" altLang="zh-CN" dirty="0" err="1">
                <a:ea typeface="楷体_GB2312"/>
              </a:rPr>
              <a:t>e</a:t>
            </a:r>
            <a:r>
              <a:rPr lang="en-US" altLang="zh-CN" dirty="0" err="1" smtClean="0">
                <a:ea typeface="楷体_GB2312"/>
              </a:rPr>
              <a:t>g</a:t>
            </a:r>
            <a:r>
              <a:rPr lang="zh-CN" altLang="en-US" dirty="0" smtClean="0">
                <a:ea typeface="楷体_GB2312"/>
              </a:rPr>
              <a:t>：低通滤波器、高通滤波器</a:t>
            </a:r>
            <a:endParaRPr lang="en-US" altLang="zh-CN" dirty="0" smtClean="0">
              <a:ea typeface="楷体_GB2312"/>
            </a:endParaRPr>
          </a:p>
          <a:p>
            <a:endParaRPr lang="en-US" altLang="zh-CN" dirty="0" smtClean="0">
              <a:ea typeface="楷体_GB2312"/>
            </a:endParaRPr>
          </a:p>
          <a:p>
            <a:r>
              <a:rPr lang="zh-CN" altLang="en-US" dirty="0">
                <a:ea typeface="楷体_GB2312"/>
              </a:rPr>
              <a:t>图</a:t>
            </a:r>
            <a:r>
              <a:rPr lang="zh-CN" altLang="en-US" dirty="0" smtClean="0">
                <a:ea typeface="楷体_GB2312"/>
              </a:rPr>
              <a:t>像，通过空间滤波器</a:t>
            </a:r>
            <a:r>
              <a:rPr lang="en-US" altLang="zh-CN" dirty="0" smtClean="0">
                <a:ea typeface="楷体_GB2312"/>
              </a:rPr>
              <a:t>(</a:t>
            </a:r>
            <a:r>
              <a:rPr lang="zh-CN" altLang="en-US" dirty="0">
                <a:ea typeface="楷体_GB2312"/>
              </a:rPr>
              <a:t>掩</a:t>
            </a:r>
            <a:r>
              <a:rPr lang="zh-CN" altLang="en-US" dirty="0" smtClean="0">
                <a:ea typeface="楷体_GB2312"/>
              </a:rPr>
              <a:t>模</a:t>
            </a:r>
            <a:r>
              <a:rPr lang="en-US" altLang="zh-CN" dirty="0" smtClean="0">
                <a:ea typeface="楷体_GB2312"/>
              </a:rPr>
              <a:t>/</a:t>
            </a:r>
            <a:r>
              <a:rPr lang="zh-CN" altLang="en-US" dirty="0" smtClean="0">
                <a:ea typeface="楷体_GB2312"/>
              </a:rPr>
              <a:t>核</a:t>
            </a:r>
            <a:r>
              <a:rPr lang="en-US" altLang="zh-CN" dirty="0" smtClean="0">
                <a:ea typeface="楷体_GB2312"/>
              </a:rPr>
              <a:t>)</a:t>
            </a:r>
            <a:r>
              <a:rPr lang="zh-CN" altLang="en-US" dirty="0" smtClean="0">
                <a:ea typeface="楷体_GB2312"/>
              </a:rPr>
              <a:t>，得到新图像</a:t>
            </a:r>
            <a:endParaRPr lang="en-US" altLang="zh-CN" dirty="0">
              <a:ea typeface="楷体_GB2312"/>
            </a:endParaRPr>
          </a:p>
          <a:p>
            <a:r>
              <a:rPr lang="zh-CN" altLang="en-US" dirty="0">
                <a:ea typeface="楷体_GB2312"/>
              </a:rPr>
              <a:t>空</a:t>
            </a:r>
            <a:r>
              <a:rPr lang="zh-CN" altLang="en-US" dirty="0" smtClean="0">
                <a:ea typeface="楷体_GB2312"/>
              </a:rPr>
              <a:t>间滤波器的组成：</a:t>
            </a:r>
            <a:endParaRPr lang="en-US" altLang="zh-CN" dirty="0" smtClean="0">
              <a:ea typeface="楷体_GB2312"/>
            </a:endParaRPr>
          </a:p>
          <a:p>
            <a:r>
              <a:rPr lang="en-US" altLang="zh-CN" dirty="0" smtClean="0">
                <a:ea typeface="楷体_GB2312"/>
              </a:rPr>
              <a:t>(1)</a:t>
            </a:r>
            <a:r>
              <a:rPr lang="zh-CN" altLang="en-US" dirty="0" smtClean="0">
                <a:ea typeface="楷体_GB2312"/>
              </a:rPr>
              <a:t>一个邻域</a:t>
            </a:r>
            <a:r>
              <a:rPr lang="en-US" altLang="zh-CN" dirty="0" smtClean="0">
                <a:ea typeface="楷体_GB2312"/>
              </a:rPr>
              <a:t>(</a:t>
            </a:r>
            <a:r>
              <a:rPr lang="en-US" altLang="zh-CN" dirty="0" err="1" smtClean="0">
                <a:ea typeface="楷体_GB2312"/>
              </a:rPr>
              <a:t>eg</a:t>
            </a:r>
            <a:r>
              <a:rPr lang="en-US" altLang="zh-CN" dirty="0" smtClean="0">
                <a:ea typeface="楷体_GB2312"/>
              </a:rPr>
              <a:t> 3X3)</a:t>
            </a:r>
          </a:p>
          <a:p>
            <a:r>
              <a:rPr lang="en-US" altLang="zh-CN" dirty="0" smtClean="0">
                <a:ea typeface="楷体_GB2312"/>
              </a:rPr>
              <a:t>(2)</a:t>
            </a:r>
            <a:r>
              <a:rPr lang="zh-CN" altLang="en-US" dirty="0" smtClean="0">
                <a:ea typeface="楷体_GB2312"/>
              </a:rPr>
              <a:t>对邻域内包围的图像像素执行预定义操作</a:t>
            </a:r>
            <a:endParaRPr lang="en-US" altLang="zh-CN" dirty="0">
              <a:ea typeface="楷体_GB231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170" y="4077454"/>
            <a:ext cx="3605579" cy="1514732"/>
          </a:xfrm>
          <a:prstGeom prst="rect">
            <a:avLst/>
          </a:prstGeom>
        </p:spPr>
      </p:pic>
      <p:pic>
        <p:nvPicPr>
          <p:cNvPr id="11" name="Picture 4" descr="pre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552" y="1586767"/>
            <a:ext cx="5252656" cy="499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838200" y="3126660"/>
            <a:ext cx="532389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楷体_GB2312"/>
              </a:rPr>
              <a:t>根据空间滤波器的不同，可分为：</a:t>
            </a:r>
            <a:endParaRPr lang="en-US" altLang="zh-CN" dirty="0" smtClean="0">
              <a:ea typeface="楷体_GB2312"/>
            </a:endParaRPr>
          </a:p>
          <a:p>
            <a:r>
              <a:rPr lang="en-US" altLang="zh-CN" b="1" dirty="0" smtClean="0">
                <a:ea typeface="楷体_GB2312"/>
              </a:rPr>
              <a:t>(1)</a:t>
            </a:r>
            <a:r>
              <a:rPr lang="zh-CN" altLang="en-US" b="1" dirty="0" smtClean="0">
                <a:ea typeface="楷体_GB2312"/>
              </a:rPr>
              <a:t>线性滤波</a:t>
            </a:r>
            <a:r>
              <a:rPr lang="zh-CN" altLang="en-US" dirty="0" smtClean="0">
                <a:ea typeface="楷体_GB2312"/>
              </a:rPr>
              <a:t>：在图像像素上执行的是线性操作</a:t>
            </a:r>
            <a:endParaRPr lang="en-US" altLang="zh-CN" dirty="0" smtClean="0">
              <a:ea typeface="楷体_GB2312"/>
            </a:endParaRPr>
          </a:p>
          <a:p>
            <a:r>
              <a:rPr lang="zh-CN" altLang="en-US" dirty="0" smtClean="0">
                <a:ea typeface="楷体_GB2312"/>
              </a:rPr>
              <a:t>计算机理与卷积神经网络中的卷积运算一致</a:t>
            </a:r>
            <a:endParaRPr lang="en-US" altLang="zh-CN" dirty="0" smtClean="0">
              <a:ea typeface="楷体_GB2312"/>
            </a:endParaRPr>
          </a:p>
          <a:p>
            <a:endParaRPr lang="en-US" altLang="zh-CN" dirty="0" smtClean="0">
              <a:ea typeface="楷体_GB2312"/>
            </a:endParaRPr>
          </a:p>
          <a:p>
            <a:endParaRPr lang="en-US" altLang="zh-CN" dirty="0" smtClean="0">
              <a:ea typeface="楷体_GB2312"/>
            </a:endParaRPr>
          </a:p>
          <a:p>
            <a:endParaRPr lang="en-US" altLang="zh-CN" dirty="0" smtClean="0">
              <a:ea typeface="楷体_GB2312"/>
            </a:endParaRPr>
          </a:p>
          <a:p>
            <a:endParaRPr lang="en-US" altLang="zh-CN" dirty="0" smtClean="0">
              <a:ea typeface="楷体_GB2312"/>
            </a:endParaRPr>
          </a:p>
          <a:p>
            <a:endParaRPr lang="en-US" altLang="zh-CN" dirty="0" smtClean="0">
              <a:ea typeface="楷体_GB2312"/>
            </a:endParaRPr>
          </a:p>
          <a:p>
            <a:endParaRPr lang="en-US" altLang="zh-CN" dirty="0" smtClean="0">
              <a:ea typeface="楷体_GB2312"/>
            </a:endParaRPr>
          </a:p>
          <a:p>
            <a:endParaRPr lang="en-US" altLang="zh-CN" dirty="0" smtClean="0">
              <a:ea typeface="楷体_GB2312"/>
            </a:endParaRPr>
          </a:p>
          <a:p>
            <a:r>
              <a:rPr lang="en-US" altLang="zh-CN" b="1" dirty="0" smtClean="0">
                <a:ea typeface="楷体_GB2312"/>
              </a:rPr>
              <a:t>(2)</a:t>
            </a:r>
            <a:r>
              <a:rPr lang="zh-CN" altLang="en-US" b="1" dirty="0" smtClean="0">
                <a:ea typeface="楷体_GB2312"/>
              </a:rPr>
              <a:t>非线性滤波：</a:t>
            </a:r>
            <a:r>
              <a:rPr lang="zh-CN" altLang="en-US" dirty="0" smtClean="0">
                <a:ea typeface="楷体_GB2312"/>
              </a:rPr>
              <a:t>在图像像素上执行的是非线性操作</a:t>
            </a:r>
            <a:endParaRPr lang="en-US" altLang="zh-CN" dirty="0" smtClean="0">
              <a:ea typeface="楷体_GB231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693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二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空域处理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—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空间滤波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38200" y="1155919"/>
            <a:ext cx="1010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楷体_GB2312"/>
              </a:rPr>
              <a:t>根</a:t>
            </a:r>
            <a:r>
              <a:rPr lang="zh-CN" altLang="en-US" dirty="0" smtClean="0">
                <a:ea typeface="楷体_GB2312"/>
              </a:rPr>
              <a:t>据功能，也可分为</a:t>
            </a:r>
            <a:r>
              <a:rPr lang="zh-CN" altLang="en-US" b="1" dirty="0" smtClean="0">
                <a:ea typeface="楷体_GB2312"/>
              </a:rPr>
              <a:t>平滑滤波器</a:t>
            </a:r>
            <a:r>
              <a:rPr lang="zh-CN" altLang="en-US" dirty="0" smtClean="0">
                <a:ea typeface="楷体_GB2312"/>
              </a:rPr>
              <a:t>和</a:t>
            </a:r>
            <a:r>
              <a:rPr lang="zh-CN" altLang="en-US" b="1" dirty="0" smtClean="0">
                <a:ea typeface="楷体_GB2312"/>
              </a:rPr>
              <a:t>锐化滤波器</a:t>
            </a:r>
            <a:endParaRPr lang="en-US" altLang="zh-CN" b="1" dirty="0" smtClean="0">
              <a:ea typeface="楷体_GB2312"/>
            </a:endParaRPr>
          </a:p>
        </p:txBody>
      </p:sp>
      <p:pic>
        <p:nvPicPr>
          <p:cNvPr id="10" name="Picture 2" descr="https://img-blog.csdn.net/201407251506169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70227"/>
            <a:ext cx="420052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685161" y="3755029"/>
            <a:ext cx="291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均值滤波器 和  加权滤波器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094" y="2117338"/>
            <a:ext cx="2576146" cy="201657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198" y="2117338"/>
            <a:ext cx="2541710" cy="2013697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8361789" y="2952847"/>
            <a:ext cx="660859" cy="237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38200" y="4261388"/>
                <a:ext cx="7365023" cy="1086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/>
                  <a:t>高斯滤波：</a:t>
                </a:r>
                <a:endParaRPr lang="en-US" altLang="zh-CN" b="1" dirty="0" smtClean="0"/>
              </a:p>
              <a:p>
                <a:r>
                  <a:rPr lang="zh-CN" altLang="en-US" dirty="0" smtClean="0"/>
                  <a:t>高斯函数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dirty="0" smtClean="0"/>
                  <a:t>(x,y)=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b="0" i="1" dirty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p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zh-CN" altLang="en-US" dirty="0" smtClean="0"/>
                  <a:t>   </a:t>
                </a:r>
                <a:r>
                  <a:rPr lang="en-US" altLang="zh-CN" dirty="0"/>
                  <a:t>(</a:t>
                </a:r>
                <a:r>
                  <a:rPr lang="el-GR" altLang="zh-CN" dirty="0" smtClean="0"/>
                  <a:t>σ</a:t>
                </a:r>
                <a:r>
                  <a:rPr lang="zh-CN" altLang="en-US" dirty="0" smtClean="0"/>
                  <a:t>标准差</a:t>
                </a:r>
                <a:r>
                  <a:rPr lang="en-US" altLang="zh-CN" dirty="0" smtClean="0"/>
                  <a:t>)  </a:t>
                </a:r>
                <a:r>
                  <a:rPr lang="zh-CN" altLang="en-US" dirty="0" smtClean="0"/>
                  <a:t>对应生成的滤波器</a:t>
                </a:r>
                <a:endParaRPr lang="en-US" altLang="zh-CN" dirty="0" smtClean="0"/>
              </a:p>
              <a:p>
                <a:r>
                  <a:rPr lang="en-US" altLang="zh-CN" dirty="0" err="1" smtClean="0"/>
                  <a:t>eg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3x3</a:t>
                </a:r>
                <a:r>
                  <a:rPr lang="zh-CN" altLang="en-US" dirty="0" smtClean="0"/>
                  <a:t>的模板，有</a:t>
                </a:r>
                <a:r>
                  <a:rPr lang="en-US" altLang="zh-CN" dirty="0" smtClean="0"/>
                  <a:t>w1=h(-1,-1),w2=h(-1,0)…w9=h(1,1)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61388"/>
                <a:ext cx="7365023" cy="1086388"/>
              </a:xfrm>
              <a:prstGeom prst="rect">
                <a:avLst/>
              </a:prstGeom>
              <a:blipFill>
                <a:blip r:embed="rId5"/>
                <a:stretch>
                  <a:fillRect l="-745" t="-2809" b="-7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838200" y="5752502"/>
            <a:ext cx="487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ea typeface="楷体_GB2312"/>
              </a:rPr>
              <a:t>中值滤波：</a:t>
            </a:r>
            <a:r>
              <a:rPr lang="zh-CN" altLang="en-US" dirty="0" smtClean="0"/>
              <a:t>用像素领域内的中间值代替该像素 </a:t>
            </a:r>
            <a:endParaRPr lang="en-US" altLang="zh-CN" dirty="0" smtClean="0"/>
          </a:p>
          <a:p>
            <a:r>
              <a:rPr lang="zh-CN" altLang="en-US" dirty="0" smtClean="0"/>
              <a:t>主要用途：对椒盐噪声有很好的抑制作用</a:t>
            </a:r>
            <a:endParaRPr lang="en-US" altLang="zh-CN" dirty="0" smtClean="0"/>
          </a:p>
        </p:txBody>
      </p:sp>
      <p:pic>
        <p:nvPicPr>
          <p:cNvPr id="16" name="Picture 2" descr="preloa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094" y="5484803"/>
            <a:ext cx="2867025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838200" y="1705223"/>
            <a:ext cx="45801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楷体_GB2312"/>
              </a:rPr>
              <a:t>常见</a:t>
            </a:r>
            <a:r>
              <a:rPr lang="zh-CN" altLang="en-US" b="1" dirty="0" smtClean="0">
                <a:ea typeface="楷体_GB2312"/>
              </a:rPr>
              <a:t>平滑滤波器：</a:t>
            </a:r>
            <a:r>
              <a:rPr lang="zh-CN" altLang="en-US" dirty="0" smtClean="0">
                <a:ea typeface="楷体_GB2312"/>
              </a:rPr>
              <a:t>用于模糊处理和降低噪声</a:t>
            </a:r>
            <a:endParaRPr lang="en-US" altLang="zh-CN" dirty="0" smtClean="0">
              <a:ea typeface="楷体_GB2312"/>
            </a:endParaRPr>
          </a:p>
          <a:p>
            <a:r>
              <a:rPr lang="zh-CN" altLang="en-US" b="1" dirty="0" smtClean="0">
                <a:ea typeface="楷体_GB2312"/>
              </a:rPr>
              <a:t>均值滤波：</a:t>
            </a:r>
            <a:endParaRPr lang="en-US" altLang="zh-CN" dirty="0" smtClean="0">
              <a:ea typeface="楷体_GB231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98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4" grpId="0" animBg="1"/>
      <p:bldP spid="15" grpId="0"/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996461" y="554617"/>
            <a:ext cx="2423746" cy="919316"/>
          </a:xfrm>
          <a:prstGeom prst="homePlate">
            <a:avLst>
              <a:gd name="adj" fmla="val 27242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sm" len="med"/>
          </a:ln>
          <a:effectLst>
            <a:outerShdw dist="56796" dir="3806097" algn="ctr" rotWithShape="0">
              <a:schemeClr val="tx1">
                <a:alpha val="50000"/>
              </a:schemeClr>
            </a:outerShdw>
          </a:effectLst>
        </p:spPr>
        <p:txBody>
          <a:bodyPr lIns="72000" rIns="72000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r>
              <a:rPr lang="zh-CN" altLang="en-US" sz="28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endParaRPr lang="zh-CN" altLang="en-US" sz="2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420207" y="1817850"/>
            <a:ext cx="677008" cy="65942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1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4535366" y="1855173"/>
            <a:ext cx="2497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基础知识</a:t>
            </a:r>
            <a:endParaRPr lang="zh-CN" altLang="en-US" sz="3200" dirty="0"/>
          </a:p>
        </p:txBody>
      </p:sp>
      <p:sp>
        <p:nvSpPr>
          <p:cNvPr id="8" name="椭圆 7"/>
          <p:cNvSpPr/>
          <p:nvPr/>
        </p:nvSpPr>
        <p:spPr>
          <a:xfrm>
            <a:off x="3420207" y="2755248"/>
            <a:ext cx="677008" cy="65942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2</a:t>
            </a:r>
            <a:endParaRPr lang="zh-CN" altLang="en-US" sz="2800" dirty="0"/>
          </a:p>
        </p:txBody>
      </p:sp>
      <p:sp>
        <p:nvSpPr>
          <p:cNvPr id="9" name="椭圆 8"/>
          <p:cNvSpPr/>
          <p:nvPr/>
        </p:nvSpPr>
        <p:spPr>
          <a:xfrm>
            <a:off x="3420207" y="4467263"/>
            <a:ext cx="677008" cy="65942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3</a:t>
            </a:r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4535365" y="2755248"/>
            <a:ext cx="2497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图</a:t>
            </a:r>
            <a:r>
              <a:rPr lang="zh-CN" altLang="en-US" sz="3200" dirty="0" smtClean="0"/>
              <a:t>像处理</a:t>
            </a:r>
            <a:endParaRPr lang="zh-CN" altLang="en-US" sz="3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195645" y="336218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—</a:t>
            </a:r>
            <a:r>
              <a:rPr lang="zh-CN" altLang="en-US" sz="2000" dirty="0" smtClean="0"/>
              <a:t>空域处理</a:t>
            </a:r>
            <a:endParaRPr lang="zh-CN" altLang="en-US" sz="2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195645" y="378497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—</a:t>
            </a:r>
            <a:r>
              <a:rPr lang="zh-CN" altLang="en-US" sz="2000" dirty="0"/>
              <a:t>频</a:t>
            </a:r>
            <a:r>
              <a:rPr lang="zh-CN" altLang="en-US" sz="2000" dirty="0" smtClean="0"/>
              <a:t>域处理</a:t>
            </a:r>
            <a:endParaRPr lang="zh-CN" altLang="en-US" sz="2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535365" y="4504588"/>
            <a:ext cx="2497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图</a:t>
            </a:r>
            <a:r>
              <a:rPr lang="zh-CN" altLang="en-US" sz="3200" dirty="0" smtClean="0"/>
              <a:t>像分析</a:t>
            </a:r>
            <a:endParaRPr lang="zh-CN" altLang="en-US" sz="32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195645" y="508936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—</a:t>
            </a:r>
            <a:r>
              <a:rPr lang="zh-CN" altLang="en-US" sz="2000" dirty="0"/>
              <a:t>形态学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194269" y="555258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—</a:t>
            </a:r>
            <a:r>
              <a:rPr lang="zh-CN" altLang="en-US" sz="2000" dirty="0"/>
              <a:t>图</a:t>
            </a:r>
            <a:r>
              <a:rPr lang="zh-CN" altLang="en-US" sz="2000" dirty="0" smtClean="0"/>
              <a:t>像分割</a:t>
            </a:r>
            <a:endParaRPr lang="zh-CN" altLang="en-US" sz="2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195645" y="6015802"/>
            <a:ext cx="3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5591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二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空域处理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—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空间滤波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38200" y="1155919"/>
            <a:ext cx="1010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楷体_GB2312"/>
              </a:rPr>
              <a:t>根</a:t>
            </a:r>
            <a:r>
              <a:rPr lang="zh-CN" altLang="en-US" dirty="0" smtClean="0">
                <a:ea typeface="楷体_GB2312"/>
              </a:rPr>
              <a:t>据功能，也可分为</a:t>
            </a:r>
            <a:r>
              <a:rPr lang="zh-CN" altLang="en-US" b="1" dirty="0" smtClean="0">
                <a:ea typeface="楷体_GB2312"/>
              </a:rPr>
              <a:t>平滑滤波器</a:t>
            </a:r>
            <a:r>
              <a:rPr lang="zh-CN" altLang="en-US" dirty="0" smtClean="0">
                <a:ea typeface="楷体_GB2312"/>
              </a:rPr>
              <a:t>和</a:t>
            </a:r>
            <a:r>
              <a:rPr lang="zh-CN" altLang="en-US" b="1" dirty="0" smtClean="0">
                <a:ea typeface="楷体_GB2312"/>
              </a:rPr>
              <a:t>锐化滤波器</a:t>
            </a:r>
            <a:endParaRPr lang="en-US" altLang="zh-CN" b="1" dirty="0" smtClean="0">
              <a:ea typeface="楷体_GB2312"/>
            </a:endParaRPr>
          </a:p>
        </p:txBody>
      </p:sp>
      <p:pic>
        <p:nvPicPr>
          <p:cNvPr id="20482" name="Picture 2" descr="pre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816" b="61633"/>
          <a:stretch/>
        </p:blipFill>
        <p:spPr bwMode="auto">
          <a:xfrm>
            <a:off x="0" y="2965131"/>
            <a:ext cx="6318737" cy="236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pre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51" r="-585"/>
          <a:stretch/>
        </p:blipFill>
        <p:spPr bwMode="auto">
          <a:xfrm>
            <a:off x="5911484" y="2532185"/>
            <a:ext cx="6122132" cy="375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838200" y="1825328"/>
            <a:ext cx="6433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ea typeface="楷体_GB2312"/>
              </a:rPr>
              <a:t>锐化滤波器：</a:t>
            </a:r>
            <a:r>
              <a:rPr lang="zh-CN" altLang="en-US" dirty="0" smtClean="0">
                <a:ea typeface="楷体_GB2312"/>
              </a:rPr>
              <a:t>突出灰度的过渡部分，可以通过</a:t>
            </a:r>
            <a:r>
              <a:rPr lang="zh-CN" altLang="en-US" b="1" i="1" dirty="0" smtClean="0">
                <a:ea typeface="楷体_GB2312"/>
              </a:rPr>
              <a:t>空间微分</a:t>
            </a:r>
            <a:r>
              <a:rPr lang="zh-CN" altLang="en-US" dirty="0" smtClean="0">
                <a:ea typeface="楷体_GB2312"/>
              </a:rPr>
              <a:t>来实现</a:t>
            </a:r>
            <a:endParaRPr lang="en-US" altLang="zh-CN" dirty="0" smtClean="0">
              <a:ea typeface="楷体_GB2312"/>
            </a:endParaRPr>
          </a:p>
          <a:p>
            <a:r>
              <a:rPr lang="zh-CN" altLang="en-US" dirty="0" smtClean="0">
                <a:ea typeface="楷体_GB2312"/>
              </a:rPr>
              <a:t>一阶微分：</a:t>
            </a:r>
            <a:r>
              <a:rPr lang="en-US" altLang="zh-CN" dirty="0" smtClean="0">
                <a:ea typeface="楷体_GB2312"/>
              </a:rPr>
              <a:t>f(x+1)-f(x)</a:t>
            </a:r>
          </a:p>
          <a:p>
            <a:r>
              <a:rPr lang="zh-CN" altLang="en-US" dirty="0" smtClean="0">
                <a:ea typeface="楷体_GB2312"/>
              </a:rPr>
              <a:t>二阶微分：</a:t>
            </a:r>
            <a:r>
              <a:rPr lang="en-US" altLang="zh-CN" dirty="0" smtClean="0">
                <a:ea typeface="楷体_GB2312"/>
              </a:rPr>
              <a:t>f(x+1)+f(x-1)-2f(x)1</a:t>
            </a:r>
          </a:p>
        </p:txBody>
      </p:sp>
    </p:spTree>
    <p:extLst>
      <p:ext uri="{BB962C8B-B14F-4D97-AF65-F5344CB8AC3E}">
        <p14:creationId xmlns:p14="http://schemas.microsoft.com/office/powerpoint/2010/main" val="234017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二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空域处理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—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空间滤波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38200" y="1155919"/>
            <a:ext cx="101023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ea typeface="楷体_GB2312"/>
              </a:rPr>
              <a:t>常见</a:t>
            </a:r>
            <a:r>
              <a:rPr lang="zh-CN" altLang="en-US" b="1" dirty="0" smtClean="0">
                <a:ea typeface="楷体_GB2312"/>
              </a:rPr>
              <a:t>锐</a:t>
            </a:r>
            <a:r>
              <a:rPr lang="zh-CN" altLang="en-US" b="1" dirty="0">
                <a:ea typeface="楷体_GB2312"/>
              </a:rPr>
              <a:t>化</a:t>
            </a:r>
            <a:r>
              <a:rPr lang="zh-CN" altLang="en-US" b="1" dirty="0" smtClean="0">
                <a:ea typeface="楷体_GB2312"/>
              </a:rPr>
              <a:t>滤波器：</a:t>
            </a:r>
            <a:endParaRPr lang="en-US" altLang="zh-CN" b="1" dirty="0" smtClean="0">
              <a:ea typeface="楷体_GB2312"/>
            </a:endParaRPr>
          </a:p>
          <a:p>
            <a:endParaRPr lang="en-US" altLang="zh-CN" b="1" dirty="0" smtClean="0">
              <a:ea typeface="楷体_GB2312"/>
            </a:endParaRPr>
          </a:p>
          <a:p>
            <a:r>
              <a:rPr lang="zh-CN" altLang="en-US" b="1" dirty="0">
                <a:ea typeface="楷体_GB2312"/>
              </a:rPr>
              <a:t>二</a:t>
            </a:r>
            <a:r>
              <a:rPr lang="zh-CN" altLang="en-US" b="1" dirty="0" smtClean="0">
                <a:ea typeface="楷体_GB2312"/>
              </a:rPr>
              <a:t>阶微分</a:t>
            </a:r>
            <a:r>
              <a:rPr lang="en-US" altLang="zh-CN" b="1" dirty="0" smtClean="0">
                <a:ea typeface="楷体_GB2312"/>
              </a:rPr>
              <a:t>——</a:t>
            </a:r>
            <a:r>
              <a:rPr lang="zh-CN" altLang="en-US" b="1" dirty="0" smtClean="0">
                <a:ea typeface="楷体_GB2312"/>
              </a:rPr>
              <a:t>拉普拉斯算子</a:t>
            </a:r>
            <a:endParaRPr lang="en-US" altLang="zh-CN" b="1" dirty="0" smtClean="0">
              <a:ea typeface="楷体_GB2312"/>
            </a:endParaRPr>
          </a:p>
          <a:p>
            <a:r>
              <a:rPr lang="en-US" altLang="zh-CN" dirty="0">
                <a:ea typeface="楷体_GB2312"/>
              </a:rPr>
              <a:t>x</a:t>
            </a:r>
            <a:r>
              <a:rPr lang="zh-CN" altLang="en-US" dirty="0" smtClean="0">
                <a:ea typeface="楷体_GB2312"/>
              </a:rPr>
              <a:t>方向上：</a:t>
            </a:r>
            <a:r>
              <a:rPr lang="en-US" altLang="zh-CN" dirty="0" smtClean="0">
                <a:ea typeface="楷体_GB2312"/>
              </a:rPr>
              <a:t>f(x+1,y)+f(x-1,y)-2f(</a:t>
            </a:r>
            <a:r>
              <a:rPr lang="en-US" altLang="zh-CN" dirty="0" err="1" smtClean="0">
                <a:ea typeface="楷体_GB2312"/>
              </a:rPr>
              <a:t>x,y</a:t>
            </a:r>
            <a:r>
              <a:rPr lang="en-US" altLang="zh-CN" dirty="0" smtClean="0">
                <a:ea typeface="楷体_GB2312"/>
              </a:rPr>
              <a:t>)</a:t>
            </a:r>
          </a:p>
          <a:p>
            <a:r>
              <a:rPr lang="en-US" altLang="zh-CN" dirty="0">
                <a:ea typeface="楷体_GB2312"/>
              </a:rPr>
              <a:t>y</a:t>
            </a:r>
            <a:r>
              <a:rPr lang="zh-CN" altLang="en-US" dirty="0" smtClean="0">
                <a:ea typeface="楷体_GB2312"/>
              </a:rPr>
              <a:t>方向上：</a:t>
            </a:r>
            <a:r>
              <a:rPr lang="en-US" altLang="zh-CN" dirty="0" smtClean="0">
                <a:ea typeface="楷体_GB2312"/>
              </a:rPr>
              <a:t>f(x,y+1)+f(x,y-1)-2f(</a:t>
            </a:r>
            <a:r>
              <a:rPr lang="en-US" altLang="zh-CN" dirty="0" err="1" smtClean="0">
                <a:ea typeface="楷体_GB2312"/>
              </a:rPr>
              <a:t>x,y</a:t>
            </a:r>
            <a:r>
              <a:rPr lang="en-US" altLang="zh-CN" dirty="0" smtClean="0">
                <a:ea typeface="楷体_GB2312"/>
              </a:rPr>
              <a:t>)</a:t>
            </a:r>
          </a:p>
          <a:p>
            <a:r>
              <a:rPr lang="zh-CN" altLang="en-US" dirty="0" smtClean="0">
                <a:ea typeface="楷体_GB2312"/>
              </a:rPr>
              <a:t>得离散拉普拉斯算子：</a:t>
            </a:r>
            <a:r>
              <a:rPr lang="en-US" altLang="zh-CN" dirty="0" smtClean="0">
                <a:ea typeface="楷体_GB2312"/>
              </a:rPr>
              <a:t>f(x+1,y)+f(x-1,y)+f(x,y+1)+f(x,y-1)-4f(</a:t>
            </a:r>
            <a:r>
              <a:rPr lang="en-US" altLang="zh-CN" dirty="0" err="1" smtClean="0">
                <a:ea typeface="楷体_GB2312"/>
              </a:rPr>
              <a:t>x,y</a:t>
            </a:r>
            <a:r>
              <a:rPr lang="en-US" altLang="zh-CN" dirty="0" smtClean="0">
                <a:ea typeface="楷体_GB2312"/>
              </a:rPr>
              <a:t>)</a:t>
            </a:r>
          </a:p>
        </p:txBody>
      </p:sp>
      <p:pic>
        <p:nvPicPr>
          <p:cNvPr id="21506" name="Picture 2" descr="pre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1" r="13121"/>
          <a:stretch/>
        </p:blipFill>
        <p:spPr bwMode="auto">
          <a:xfrm>
            <a:off x="838200" y="2954318"/>
            <a:ext cx="4601063" cy="106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38200" y="4158993"/>
            <a:ext cx="834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</a:t>
            </a:r>
            <a:r>
              <a:rPr lang="zh-CN" altLang="en-US" dirty="0" smtClean="0"/>
              <a:t>用拉普拉斯算子增强图像的方法：</a:t>
            </a:r>
            <a:r>
              <a:rPr lang="zh-CN" altLang="en-US" dirty="0"/>
              <a:t>新</a:t>
            </a:r>
            <a:r>
              <a:rPr lang="zh-CN" altLang="en-US" dirty="0" smtClean="0"/>
              <a:t>图</a:t>
            </a:r>
            <a:r>
              <a:rPr lang="en-US" altLang="zh-CN" dirty="0" smtClean="0"/>
              <a:t>=</a:t>
            </a:r>
            <a:r>
              <a:rPr lang="zh-CN" altLang="en-US" dirty="0" smtClean="0"/>
              <a:t>原图</a:t>
            </a:r>
            <a:r>
              <a:rPr lang="en-US" altLang="zh-CN" dirty="0" smtClean="0"/>
              <a:t>+</a:t>
            </a:r>
            <a:r>
              <a:rPr lang="zh-CN" altLang="en-US" dirty="0" smtClean="0"/>
              <a:t>原图与拉普拉斯算子卷积结果图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760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二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空域处理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—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空间滤波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38200" y="1155919"/>
            <a:ext cx="1010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ea typeface="楷体_GB2312"/>
              </a:rPr>
              <a:t>常见</a:t>
            </a:r>
            <a:r>
              <a:rPr lang="zh-CN" altLang="en-US" b="1" dirty="0" smtClean="0">
                <a:ea typeface="楷体_GB2312"/>
              </a:rPr>
              <a:t>锐</a:t>
            </a:r>
            <a:r>
              <a:rPr lang="zh-CN" altLang="en-US" b="1" dirty="0">
                <a:ea typeface="楷体_GB2312"/>
              </a:rPr>
              <a:t>化</a:t>
            </a:r>
            <a:r>
              <a:rPr lang="zh-CN" altLang="en-US" b="1" dirty="0" smtClean="0">
                <a:ea typeface="楷体_GB2312"/>
              </a:rPr>
              <a:t>滤波器：</a:t>
            </a:r>
            <a:endParaRPr lang="en-US" altLang="zh-CN" b="1" dirty="0" smtClean="0">
              <a:ea typeface="楷体_GB2312"/>
            </a:endParaRPr>
          </a:p>
        </p:txBody>
      </p:sp>
      <p:pic>
        <p:nvPicPr>
          <p:cNvPr id="22530" name="Picture 2" descr="pre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58" y="2187410"/>
            <a:ext cx="1152525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pre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860" y="2261826"/>
            <a:ext cx="288607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958985" y="3569127"/>
            <a:ext cx="2388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衍</a:t>
            </a:r>
            <a:r>
              <a:rPr lang="zh-CN" altLang="en-US" dirty="0" smtClean="0"/>
              <a:t>生算子：</a:t>
            </a:r>
            <a:endParaRPr lang="en-US" altLang="zh-CN" dirty="0" smtClean="0"/>
          </a:p>
          <a:p>
            <a:r>
              <a:rPr lang="fr-FR" altLang="zh-CN" b="1" dirty="0"/>
              <a:t>Roberts</a:t>
            </a:r>
            <a:r>
              <a:rPr lang="zh-CN" altLang="fr-FR" b="1" dirty="0"/>
              <a:t>交叉梯度算子</a:t>
            </a:r>
            <a:endParaRPr lang="zh-CN" altLang="en-US" dirty="0"/>
          </a:p>
        </p:txBody>
      </p:sp>
      <p:pic>
        <p:nvPicPr>
          <p:cNvPr id="22534" name="Picture 6" descr="pre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24" y="3702704"/>
            <a:ext cx="31908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pre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658" y="3993572"/>
            <a:ext cx="11811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 descr="preloa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68" y="2464262"/>
            <a:ext cx="2411780" cy="4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 descr="preloa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122" y="2464262"/>
            <a:ext cx="298132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 descr="preloa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920" y="4218044"/>
            <a:ext cx="1857375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00858" y="5316171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Sobel</a:t>
            </a:r>
            <a:r>
              <a:rPr lang="zh-CN" altLang="en-US" b="1" dirty="0"/>
              <a:t>梯度算子</a:t>
            </a:r>
            <a:endParaRPr lang="zh-CN" altLang="en-US" dirty="0"/>
          </a:p>
        </p:txBody>
      </p:sp>
      <p:pic>
        <p:nvPicPr>
          <p:cNvPr id="22544" name="Picture 16" descr="preloa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605" y="5157975"/>
            <a:ext cx="45243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 descr="preload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1" t="2228" r="1459" b="6546"/>
          <a:stretch/>
        </p:blipFill>
        <p:spPr bwMode="auto">
          <a:xfrm>
            <a:off x="3532837" y="5823982"/>
            <a:ext cx="1111304" cy="103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8" name="Picture 20" descr="preload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" r="45699"/>
          <a:stretch/>
        </p:blipFill>
        <p:spPr bwMode="auto">
          <a:xfrm>
            <a:off x="5012799" y="5860324"/>
            <a:ext cx="2177942" cy="100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0" name="Picture 22" descr="https://img-blog.csdn.net/20160715162034102?watermark/2/text/aHR0cDovL2Jsb2cuY3Nkbi5uZXQv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99" y="4059353"/>
            <a:ext cx="4205601" cy="22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826932" y="1761074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ea typeface="楷体_GB2312"/>
              </a:rPr>
              <a:t>一阶微分</a:t>
            </a:r>
            <a:r>
              <a:rPr lang="en-US" altLang="zh-CN" b="1" dirty="0" smtClean="0">
                <a:ea typeface="楷体_GB2312"/>
              </a:rPr>
              <a:t>——</a:t>
            </a:r>
            <a:r>
              <a:rPr lang="zh-CN" altLang="en-US" b="1" dirty="0" smtClean="0">
                <a:ea typeface="楷体_GB2312"/>
              </a:rPr>
              <a:t>梯度</a:t>
            </a:r>
            <a:endParaRPr lang="en-US" altLang="zh-CN" b="1" dirty="0" smtClean="0"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157781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三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频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域处理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926123" y="1125156"/>
            <a:ext cx="10653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楷体_GB2312"/>
              </a:rPr>
              <a:t>频</a:t>
            </a:r>
            <a:r>
              <a:rPr lang="zh-CN" altLang="en-US" dirty="0" smtClean="0">
                <a:ea typeface="楷体_GB2312"/>
              </a:rPr>
              <a:t>率域处理主要用作频域</a:t>
            </a:r>
            <a:r>
              <a:rPr lang="zh-CN" altLang="en-US" b="1" dirty="0" smtClean="0">
                <a:ea typeface="楷体_GB2312"/>
              </a:rPr>
              <a:t>滤波</a:t>
            </a:r>
            <a:r>
              <a:rPr lang="zh-CN" altLang="en-US" dirty="0" smtClean="0">
                <a:ea typeface="楷体_GB2312"/>
              </a:rPr>
              <a:t>，可以轻易的去除某个频率的噪声，增加高频信号的系数可以提高图像的对比度</a:t>
            </a:r>
            <a:endParaRPr lang="en-US" altLang="zh-CN" dirty="0" smtClean="0">
              <a:ea typeface="楷体_GB2312"/>
            </a:endParaRPr>
          </a:p>
          <a:p>
            <a:endParaRPr lang="en-US" altLang="zh-CN" dirty="0" smtClean="0">
              <a:ea typeface="楷体_GB2312"/>
            </a:endParaRPr>
          </a:p>
          <a:p>
            <a:r>
              <a:rPr lang="zh-CN" altLang="en-US" dirty="0">
                <a:ea typeface="楷体_GB2312"/>
              </a:rPr>
              <a:t>背</a:t>
            </a:r>
            <a:r>
              <a:rPr lang="zh-CN" altLang="en-US" dirty="0" smtClean="0">
                <a:ea typeface="楷体_GB2312"/>
              </a:rPr>
              <a:t>景：二维离散傅立叶变换</a:t>
            </a:r>
            <a:endParaRPr lang="zh-CN" altLang="en-US" dirty="0">
              <a:ea typeface="楷体_GB231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52" y="2356141"/>
            <a:ext cx="5507281" cy="263943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46200" y="2356141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简单点说就是：所有的波都可以用很多个正弦波叠加表示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346200" y="2845732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这些波又可以通过</a:t>
            </a:r>
            <a:r>
              <a:rPr lang="zh-CN" altLang="en-US" b="1" dirty="0"/>
              <a:t>频率</a:t>
            </a:r>
            <a:r>
              <a:rPr lang="zh-CN" altLang="en-US" dirty="0"/>
              <a:t>、</a:t>
            </a:r>
            <a:r>
              <a:rPr lang="zh-CN" altLang="en-US" b="1" dirty="0"/>
              <a:t>幅值</a:t>
            </a:r>
            <a:r>
              <a:rPr lang="zh-CN" altLang="en-US" dirty="0"/>
              <a:t>和</a:t>
            </a:r>
            <a:r>
              <a:rPr lang="zh-CN" altLang="en-US" b="1" dirty="0"/>
              <a:t>相位</a:t>
            </a:r>
            <a:r>
              <a:rPr lang="zh-CN" altLang="en-US" dirty="0"/>
              <a:t>来表示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t="10318" r="1983" b="45637"/>
          <a:stretch/>
        </p:blipFill>
        <p:spPr>
          <a:xfrm>
            <a:off x="6346200" y="3740786"/>
            <a:ext cx="4453538" cy="72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8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三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频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域处理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926123" y="1125156"/>
            <a:ext cx="1065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楷体_GB2312"/>
              </a:rPr>
              <a:t>背景：二维离散傅立叶变换</a:t>
            </a:r>
            <a:endParaRPr lang="zh-CN" altLang="en-US" dirty="0">
              <a:ea typeface="楷体_GB231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3" y="1703612"/>
            <a:ext cx="2857500" cy="2286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r="683" b="1955"/>
          <a:stretch/>
        </p:blipFill>
        <p:spPr>
          <a:xfrm>
            <a:off x="6934200" y="1820007"/>
            <a:ext cx="4418596" cy="33329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0131" y="423718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傅里叶变换将函数的</a:t>
            </a:r>
            <a:r>
              <a:rPr lang="zh-CN" altLang="en-US" b="1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时域（红色）</a:t>
            </a:r>
            <a:r>
              <a:rPr lang="zh-CN" altLang="en-US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与</a:t>
            </a:r>
            <a:r>
              <a:rPr lang="zh-CN" altLang="en-US" b="1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频域（蓝色）</a:t>
            </a:r>
            <a:r>
              <a:rPr lang="zh-CN" altLang="en-US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相关联。频谱中的不同成分频率在频域中以峰值形式表示。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38" y="5131085"/>
            <a:ext cx="2171700" cy="504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6469" y="5131085"/>
            <a:ext cx="2019300" cy="4857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60131" y="5726072"/>
            <a:ext cx="4085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自变量</a:t>
            </a:r>
            <a:r>
              <a:rPr lang="en-US" altLang="zh-CN" b="0" i="1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x</a:t>
            </a:r>
            <a:r>
              <a:rPr lang="zh-CN" altLang="en-US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表示</a:t>
            </a:r>
            <a:r>
              <a:rPr lang="zh-CN" altLang="en-US" b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时间</a:t>
            </a:r>
            <a:r>
              <a:rPr lang="zh-CN" altLang="en-US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，变换变量</a:t>
            </a:r>
            <a:r>
              <a:rPr lang="en-US" altLang="zh-CN" b="0" i="1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ξ</a:t>
            </a:r>
            <a:r>
              <a:rPr lang="zh-CN" altLang="en-US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表示频率</a:t>
            </a:r>
            <a:endParaRPr lang="zh-CN" altLang="en-US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46581" y="5293694"/>
            <a:ext cx="58454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dirty="0" smtClean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对于数字图像这种离散的信号，频率大小表示信号变换的剧烈程度或者说信号变化的快慢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420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三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频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域处理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926123" y="1125156"/>
            <a:ext cx="1065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楷体_GB2312"/>
              </a:rPr>
              <a:t>例：</a:t>
            </a:r>
            <a:endParaRPr lang="zh-CN" altLang="en-US" dirty="0">
              <a:ea typeface="楷体_GB2312"/>
            </a:endParaRPr>
          </a:p>
        </p:txBody>
      </p:sp>
      <p:pic>
        <p:nvPicPr>
          <p:cNvPr id="13" name="Picture 2" descr="pre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4" t="13" r="1054" b="87869"/>
          <a:stretch/>
        </p:blipFill>
        <p:spPr bwMode="auto">
          <a:xfrm>
            <a:off x="291116" y="1447841"/>
            <a:ext cx="5519944" cy="205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re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7" t="15231" r="2364" b="72988"/>
          <a:stretch/>
        </p:blipFill>
        <p:spPr bwMode="auto">
          <a:xfrm>
            <a:off x="5881399" y="1412261"/>
            <a:ext cx="1960189" cy="202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16" y="3923713"/>
            <a:ext cx="5190392" cy="21227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81508" y="4292123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图的每一个点，可以理解为它在描述一种平面波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483469" y="484612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i="0" dirty="0" smtClean="0">
                <a:solidFill>
                  <a:srgbClr val="121212"/>
                </a:solidFill>
                <a:effectLst/>
                <a:latin typeface="-apple-system"/>
              </a:rPr>
              <a:t>图中，每一个点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：</a:t>
            </a:r>
          </a:p>
          <a:p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/>
              </a:rPr>
              <a:t>1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）它到中点的距离描述的是频率</a:t>
            </a:r>
          </a:p>
          <a:p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/>
              </a:rPr>
              <a:t>2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）中点到它的方向，是平面波的方向</a:t>
            </a:r>
          </a:p>
          <a:p>
            <a:r>
              <a:rPr lang="en-US" altLang="zh-CN" b="0" i="0" dirty="0" smtClean="0">
                <a:solidFill>
                  <a:srgbClr val="121212"/>
                </a:solidFill>
                <a:effectLst/>
                <a:latin typeface="-apple-system"/>
              </a:rPr>
              <a:t>3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）那一点的灰度值描述的是它的幅值</a:t>
            </a: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2628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三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频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域处理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926123" y="1125156"/>
            <a:ext cx="10653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楷体_GB2312"/>
              </a:rPr>
              <a:t>频</a:t>
            </a:r>
            <a:r>
              <a:rPr lang="zh-CN" altLang="en-US" dirty="0" smtClean="0">
                <a:ea typeface="楷体_GB2312"/>
              </a:rPr>
              <a:t>域滤波：</a:t>
            </a:r>
            <a:endParaRPr lang="en-US" altLang="zh-CN" dirty="0" smtClean="0">
              <a:ea typeface="楷体_GB2312"/>
            </a:endParaRPr>
          </a:p>
          <a:p>
            <a:endParaRPr lang="zh-CN" altLang="en-US" dirty="0">
              <a:ea typeface="楷体_GB2312"/>
            </a:endParaRPr>
          </a:p>
        </p:txBody>
      </p:sp>
      <p:pic>
        <p:nvPicPr>
          <p:cNvPr id="10" name="Picture 4" descr="https://img2020.cnblogs.com/blog/1226410/202006/1226410-20200613090829877-6820808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8321"/>
            <a:ext cx="2349461" cy="227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424354" y="38246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高通滤波</a:t>
            </a:r>
            <a:endParaRPr lang="zh-CN" altLang="en-US" dirty="0"/>
          </a:p>
        </p:txBody>
      </p:sp>
      <p:pic>
        <p:nvPicPr>
          <p:cNvPr id="27650" name="Picture 2" descr="https://img2020.cnblogs.com/blog/1226410/202006/1226410-20200613091757607-201034977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930" y="1317775"/>
            <a:ext cx="4504348" cy="240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右箭头 7"/>
          <p:cNvSpPr/>
          <p:nvPr/>
        </p:nvSpPr>
        <p:spPr>
          <a:xfrm>
            <a:off x="3763108" y="2312377"/>
            <a:ext cx="738554" cy="27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652" name="Picture 4" descr="https://img2020.cnblogs.com/blog/1226410/202006/1226410-20200613092532660-120573954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70" y="4555812"/>
            <a:ext cx="5540986" cy="183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458932" y="63838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低通滤波</a:t>
            </a:r>
            <a:endParaRPr lang="zh-CN" altLang="en-US" dirty="0"/>
          </a:p>
        </p:txBody>
      </p:sp>
      <p:sp>
        <p:nvSpPr>
          <p:cNvPr id="12" name="右箭头 11"/>
          <p:cNvSpPr/>
          <p:nvPr/>
        </p:nvSpPr>
        <p:spPr>
          <a:xfrm>
            <a:off x="6699738" y="5055577"/>
            <a:ext cx="668216" cy="325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654" name="Picture 6" descr="https://img2020.cnblogs.com/blog/1226410/202006/1226410-20200613094122239-19173293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430" y="4176401"/>
            <a:ext cx="3921370" cy="199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10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 animBg="1"/>
      <p:bldP spid="11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四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形态学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838200" y="1140508"/>
            <a:ext cx="913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形态学图像处理（简称形态学）是指一系列处理图像</a:t>
            </a:r>
            <a:r>
              <a:rPr lang="zh-CN" altLang="en-US" b="1" i="0" dirty="0" smtClean="0">
                <a:solidFill>
                  <a:srgbClr val="121212"/>
                </a:solidFill>
                <a:effectLst/>
                <a:latin typeface="-apple-system"/>
              </a:rPr>
              <a:t>形状特征</a:t>
            </a:r>
            <a:r>
              <a:rPr lang="zh-CN" altLang="en-US" b="0" i="0" dirty="0" smtClean="0">
                <a:solidFill>
                  <a:srgbClr val="121212"/>
                </a:solidFill>
                <a:effectLst/>
                <a:latin typeface="-apple-system"/>
              </a:rPr>
              <a:t>的图像处理技术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38200" y="1674401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基础操作：</a:t>
            </a:r>
            <a:r>
              <a:rPr lang="zh-CN" altLang="en-US" b="1" dirty="0" smtClean="0"/>
              <a:t>膨胀、腐蚀</a:t>
            </a:r>
            <a:endParaRPr lang="en-US" altLang="zh-CN" b="1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833920" y="20104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膨胀</a:t>
            </a:r>
            <a:endParaRPr lang="zh-CN" altLang="en-US" dirty="0"/>
          </a:p>
        </p:txBody>
      </p:sp>
      <p:pic>
        <p:nvPicPr>
          <p:cNvPr id="28674" name="Picture 2" descr="previe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79805"/>
            <a:ext cx="3687432" cy="242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8041174" y="20104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腐蚀</a:t>
            </a:r>
            <a:endParaRPr lang="zh-CN" altLang="en-US" dirty="0"/>
          </a:p>
        </p:txBody>
      </p:sp>
      <p:pic>
        <p:nvPicPr>
          <p:cNvPr id="28676" name="Picture 4" descr="https://pic3.zhimg.com/80/v2-dad3db32195f9849bff5f27428f293f2_720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012" y="2379805"/>
            <a:ext cx="3739417" cy="242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/>
          <a:srcRect l="233" t="1278" r="51553" b="22670"/>
          <a:stretch/>
        </p:blipFill>
        <p:spPr>
          <a:xfrm>
            <a:off x="7560317" y="4800039"/>
            <a:ext cx="1908999" cy="19523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920" y="4947188"/>
            <a:ext cx="1850981" cy="182178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042426" y="639964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作用：提取轮廓边缘等等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240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3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四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形态学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38200" y="112048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衍生操作：</a:t>
            </a:r>
            <a:r>
              <a:rPr lang="zh-CN" altLang="en-US" b="1" dirty="0" smtClean="0"/>
              <a:t>开操作、闭操作</a:t>
            </a:r>
            <a:endParaRPr lang="en-US" altLang="zh-CN" b="1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838200" y="1634355"/>
            <a:ext cx="2555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开操作： 先腐蚀再膨胀</a:t>
            </a:r>
            <a:endParaRPr lang="en-US" altLang="zh-CN" dirty="0" smtClean="0"/>
          </a:p>
          <a:p>
            <a:r>
              <a:rPr lang="zh-CN" altLang="en-US" dirty="0" smtClean="0"/>
              <a:t>闭操作： 先膨胀再腐蚀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115954" y="22806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开操作</a:t>
            </a:r>
            <a:endParaRPr lang="zh-CN" altLang="en-US" dirty="0"/>
          </a:p>
        </p:txBody>
      </p:sp>
      <p:pic>
        <p:nvPicPr>
          <p:cNvPr id="29698" name="Picture 2" descr="previe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3" y="2616109"/>
            <a:ext cx="3812439" cy="244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8466993" y="22806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闭操作</a:t>
            </a:r>
            <a:endParaRPr lang="zh-CN" altLang="en-US" dirty="0"/>
          </a:p>
        </p:txBody>
      </p:sp>
      <p:pic>
        <p:nvPicPr>
          <p:cNvPr id="29700" name="Picture 4" descr="previe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905" y="2616109"/>
            <a:ext cx="4007034" cy="25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3956428" y="547892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作用：孔洞填充、小的连通域消除等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0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6" grpId="0"/>
      <p:bldP spid="8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五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图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像分割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89578" y="1125102"/>
            <a:ext cx="11264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zh-CN" altLang="en-US" dirty="0" smtClean="0"/>
              <a:t>像分析：输入图像，输出图像中提取出来的属性的方法</a:t>
            </a:r>
            <a:endParaRPr lang="en-US" altLang="zh-CN" b="1" dirty="0"/>
          </a:p>
          <a:p>
            <a:r>
              <a:rPr lang="zh-CN" altLang="en-US" dirty="0" smtClean="0"/>
              <a:t>在应用中，分割将图像细分为构成它的子区域或物体；当</a:t>
            </a:r>
            <a:r>
              <a:rPr lang="zh-CN" altLang="en-US" b="1" dirty="0" smtClean="0"/>
              <a:t>感兴趣</a:t>
            </a:r>
            <a:r>
              <a:rPr lang="zh-CN" altLang="en-US" dirty="0" smtClean="0"/>
              <a:t>的物体或区域已经被检测出来时，就停止分割</a:t>
            </a:r>
            <a:endParaRPr lang="en-US" altLang="zh-CN" dirty="0" smtClean="0"/>
          </a:p>
        </p:txBody>
      </p:sp>
      <p:pic>
        <p:nvPicPr>
          <p:cNvPr id="30722" name="Picture 2" descr="previe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9" y="2951429"/>
            <a:ext cx="3207371" cy="213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previe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116" y="2935264"/>
            <a:ext cx="3255840" cy="217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previe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472" y="2929399"/>
            <a:ext cx="3264633" cy="217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83056" y="1920588"/>
            <a:ext cx="11726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多数分割算法基于灰度值的两个基本性质：</a:t>
            </a:r>
            <a:r>
              <a:rPr lang="zh-CN" altLang="en-US" b="1" dirty="0" smtClean="0"/>
              <a:t>不连续性和相似性</a:t>
            </a:r>
            <a:endParaRPr lang="en-US" altLang="zh-CN" b="1" dirty="0" smtClean="0"/>
          </a:p>
          <a:p>
            <a:r>
              <a:rPr lang="zh-CN" altLang="en-US" dirty="0" smtClean="0"/>
              <a:t>对于不连续的灰度，以灰度突变为基础分割一副图像，如图像边缘</a:t>
            </a:r>
            <a:endParaRPr lang="en-US" altLang="zh-CN" dirty="0" smtClean="0"/>
          </a:p>
          <a:p>
            <a:r>
              <a:rPr lang="zh-CN" altLang="en-US" dirty="0" smtClean="0"/>
              <a:t>对于相似的灰度，根据一组预定义的准则把一副图像分割为相似的区域，如阈值处理、区域生长、区域分裂和聚合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564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一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基础知识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7053" y="1419713"/>
            <a:ext cx="4237893" cy="2343395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zh-CN" altLang="en-US" dirty="0" smtClean="0">
                <a:ea typeface="楷体_GB2312"/>
              </a:rPr>
              <a:t>什么是数字图像</a:t>
            </a:r>
            <a:endParaRPr lang="en-US" altLang="zh-CN" dirty="0" smtClean="0">
              <a:ea typeface="楷体_GB2312"/>
            </a:endParaRPr>
          </a:p>
          <a:p>
            <a:pPr marL="514350" indent="-514350">
              <a:buAutoNum type="arabicPeriod"/>
            </a:pPr>
            <a:r>
              <a:rPr lang="zh-CN" altLang="en-US" dirty="0" smtClean="0">
                <a:ea typeface="楷体_GB2312"/>
              </a:rPr>
              <a:t>图像质量</a:t>
            </a:r>
            <a:endParaRPr lang="en-US" altLang="zh-CN" dirty="0" smtClean="0">
              <a:ea typeface="楷体_GB2312"/>
            </a:endParaRPr>
          </a:p>
          <a:p>
            <a:pPr marL="514350" indent="-514350">
              <a:buAutoNum type="arabicPeriod"/>
            </a:pPr>
            <a:r>
              <a:rPr lang="zh-CN" altLang="en-US" dirty="0" smtClean="0">
                <a:ea typeface="楷体_GB2312"/>
              </a:rPr>
              <a:t>像素间关系</a:t>
            </a:r>
            <a:endParaRPr lang="en-US" altLang="zh-CN" dirty="0">
              <a:ea typeface="楷体_GB2312"/>
            </a:endParaRPr>
          </a:p>
          <a:p>
            <a:pPr marL="514350" indent="-514350">
              <a:buAutoNum type="arabicPeriod"/>
            </a:pPr>
            <a:r>
              <a:rPr lang="zh-CN" altLang="en-US" dirty="0" smtClean="0">
                <a:ea typeface="楷体_GB2312"/>
              </a:rPr>
              <a:t>彩色图像基础</a:t>
            </a:r>
            <a:endParaRPr lang="en-US" altLang="zh-CN" dirty="0" smtClean="0">
              <a:ea typeface="楷体_GB231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35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五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图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像分割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47839" y="1217435"/>
            <a:ext cx="710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不连续：边缘检测</a:t>
            </a:r>
            <a:endParaRPr lang="en-US" altLang="zh-CN" dirty="0" smtClean="0"/>
          </a:p>
          <a:p>
            <a:r>
              <a:rPr lang="zh-CN" altLang="en-US" dirty="0"/>
              <a:t>边</a:t>
            </a:r>
            <a:r>
              <a:rPr lang="zh-CN" altLang="en-US" dirty="0" smtClean="0"/>
              <a:t>缘像素是图像中灰度突变的那些像素，边缘是相连边缘像素的集合</a:t>
            </a:r>
            <a:endParaRPr lang="en-US" altLang="zh-CN" dirty="0" smtClean="0"/>
          </a:p>
        </p:txBody>
      </p:sp>
      <p:pic>
        <p:nvPicPr>
          <p:cNvPr id="31746" name="Picture 2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7" y="1995854"/>
            <a:ext cx="6004989" cy="466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114695" y="2725615"/>
            <a:ext cx="60773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）一阶导数通常在图像中产生较粗的边缘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）二阶导数对精细细节，如细线、孤立点、噪声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en-US" dirty="0"/>
              <a:t>有</a:t>
            </a:r>
            <a:r>
              <a:rPr lang="zh-CN" altLang="en-US" dirty="0" smtClean="0"/>
              <a:t>较强的响应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）二阶导数在灰度斜坡和灰度台阶过过渡处会产生</a:t>
            </a:r>
            <a:endParaRPr lang="en-US" altLang="zh-CN" dirty="0" smtClean="0"/>
          </a:p>
          <a:p>
            <a:r>
              <a:rPr lang="en-US" altLang="zh-CN" dirty="0" smtClean="0"/>
              <a:t>          </a:t>
            </a:r>
            <a:r>
              <a:rPr lang="zh-CN" altLang="en-US" dirty="0" smtClean="0"/>
              <a:t>双边缘响应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）二阶导数符号可用于确定边缘的过渡是从亮到暗还是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en-US" dirty="0" smtClean="0"/>
              <a:t>从暗到亮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649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五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图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像分割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4592" y="1793630"/>
            <a:ext cx="4287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边缘检测的三个基本步骤：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为降噪对图像进行平滑处理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边缘点的检测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边缘定位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049" y="1178167"/>
            <a:ext cx="5915025" cy="4029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66492" y="5390553"/>
            <a:ext cx="5734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边缘点：</a:t>
            </a:r>
            <a:endParaRPr lang="en-US" altLang="zh-CN" dirty="0" smtClean="0"/>
          </a:p>
          <a:p>
            <a:pPr marL="342900" indent="-342900">
              <a:buAutoNum type="arabicParenBoth"/>
            </a:pPr>
            <a:r>
              <a:rPr lang="zh-CN" altLang="en-US" dirty="0" smtClean="0"/>
              <a:t>一阶导数  数值拟合曲线，计算极值点，得到边缘点</a:t>
            </a:r>
            <a:endParaRPr lang="en-US" altLang="zh-CN" dirty="0" smtClean="0"/>
          </a:p>
          <a:p>
            <a:pPr marL="342900" indent="-342900">
              <a:buAutoNum type="arabicParenBoth"/>
            </a:pPr>
            <a:r>
              <a:rPr lang="zh-CN" altLang="en-US" dirty="0"/>
              <a:t>二</a:t>
            </a:r>
            <a:r>
              <a:rPr lang="zh-CN" altLang="en-US" dirty="0" smtClean="0"/>
              <a:t>阶导数  零交叉点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404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五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图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像分割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68569" y="1119903"/>
            <a:ext cx="107852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 </a:t>
            </a:r>
            <a:r>
              <a:rPr lang="en-US" altLang="zh-CN" b="1" dirty="0" smtClean="0"/>
              <a:t>Canny</a:t>
            </a:r>
            <a:r>
              <a:rPr lang="zh-CN" altLang="en-US" b="1" dirty="0"/>
              <a:t>算</a:t>
            </a:r>
            <a:r>
              <a:rPr lang="zh-CN" altLang="en-US" b="1" dirty="0" smtClean="0"/>
              <a:t>子</a:t>
            </a:r>
            <a:r>
              <a:rPr lang="zh-CN" altLang="en-US" dirty="0" smtClean="0"/>
              <a:t>为例：</a:t>
            </a:r>
            <a:endParaRPr lang="en-US" altLang="zh-CN" dirty="0" smtClean="0"/>
          </a:p>
          <a:p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将</a:t>
            </a:r>
            <a:r>
              <a:rPr lang="en-US" altLang="zh-CN" dirty="0" smtClean="0"/>
              <a:t>RGB</a:t>
            </a:r>
            <a:r>
              <a:rPr lang="zh-CN" altLang="en-US" dirty="0" smtClean="0"/>
              <a:t>图像转为</a:t>
            </a:r>
            <a:r>
              <a:rPr lang="en-US" altLang="zh-CN" dirty="0" smtClean="0"/>
              <a:t>Gray</a:t>
            </a:r>
            <a:r>
              <a:rPr lang="zh-CN" altLang="en-US" dirty="0" smtClean="0"/>
              <a:t>灰度图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高</a:t>
            </a:r>
            <a:r>
              <a:rPr lang="zh-CN" altLang="en-US" dirty="0" smtClean="0"/>
              <a:t>斯滤波</a:t>
            </a:r>
            <a:r>
              <a:rPr lang="zh-CN" altLang="en-US" b="1" dirty="0" smtClean="0"/>
              <a:t>平滑</a:t>
            </a:r>
            <a:r>
              <a:rPr lang="zh-CN" altLang="en-US" dirty="0" smtClean="0"/>
              <a:t>图像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计</a:t>
            </a:r>
            <a:r>
              <a:rPr lang="zh-CN" altLang="en-US" dirty="0" smtClean="0"/>
              <a:t>算</a:t>
            </a:r>
            <a:r>
              <a:rPr lang="zh-CN" altLang="en-US" b="1" dirty="0" smtClean="0"/>
              <a:t>梯度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en-US" altLang="zh-CN" sz="1600" i="1" dirty="0" err="1" smtClean="0"/>
              <a:t>eg</a:t>
            </a:r>
            <a:r>
              <a:rPr lang="zh-CN" altLang="en-US" sz="1600" i="1" dirty="0" smtClean="0"/>
              <a:t>：</a:t>
            </a:r>
            <a:r>
              <a:rPr lang="en-US" altLang="zh-CN" sz="1600" i="1" dirty="0" err="1" smtClean="0"/>
              <a:t>sobel</a:t>
            </a:r>
            <a:r>
              <a:rPr lang="en-US" altLang="zh-CN" sz="1600" i="1" dirty="0" smtClean="0"/>
              <a:t>…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zh-CN" altLang="en-US" dirty="0"/>
              <a:t>梯</a:t>
            </a:r>
            <a:r>
              <a:rPr lang="zh-CN" altLang="en-US" dirty="0" smtClean="0"/>
              <a:t>度幅值进行非极大值抑制       </a:t>
            </a:r>
            <a:endParaRPr lang="en-US" altLang="zh-CN" dirty="0" smtClean="0"/>
          </a:p>
          <a:p>
            <a:r>
              <a:rPr lang="en-US" altLang="zh-CN" dirty="0" smtClean="0"/>
              <a:t>      </a:t>
            </a:r>
            <a:r>
              <a:rPr lang="zh-CN" altLang="en-US" sz="1600" i="1" dirty="0" smtClean="0"/>
              <a:t>图</a:t>
            </a:r>
            <a:r>
              <a:rPr lang="zh-CN" altLang="en-US" sz="1600" i="1" dirty="0"/>
              <a:t>像的幅值越大，这并不代表它就是边缘，边缘应该是局部最大</a:t>
            </a:r>
            <a:r>
              <a:rPr lang="zh-CN" altLang="en-US" sz="1600" i="1" dirty="0" smtClean="0"/>
              <a:t>值</a:t>
            </a:r>
            <a:endParaRPr lang="en-US" altLang="zh-CN" sz="1600" i="1" dirty="0" smtClean="0"/>
          </a:p>
          <a:p>
            <a:pPr marL="342900" indent="-342900">
              <a:buFont typeface="+mj-lt"/>
              <a:buAutoNum type="arabicPeriod" startAt="5"/>
            </a:pPr>
            <a:r>
              <a:rPr lang="zh-CN" altLang="en-US" dirty="0" smtClean="0"/>
              <a:t>使</a:t>
            </a:r>
            <a:r>
              <a:rPr lang="zh-CN" altLang="en-US" dirty="0"/>
              <a:t>用双阈值进行边缘检测和连</a:t>
            </a:r>
            <a:r>
              <a:rPr lang="zh-CN" altLang="en-US" dirty="0" smtClean="0"/>
              <a:t>接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531948" y="3849184"/>
            <a:ext cx="116285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/>
              <a:t>这一步，主要想法是将图像转换成非黑即白的边缘图，定义了两个参数：</a:t>
            </a:r>
            <a:endParaRPr lang="en-US" altLang="zh-CN" i="1" dirty="0"/>
          </a:p>
          <a:p>
            <a:r>
              <a:rPr lang="en-US" altLang="zh-CN" i="1" dirty="0"/>
              <a:t>       Low</a:t>
            </a:r>
          </a:p>
          <a:p>
            <a:r>
              <a:rPr lang="en-US" altLang="zh-CN" i="1" dirty="0"/>
              <a:t>       High</a:t>
            </a:r>
          </a:p>
          <a:p>
            <a:r>
              <a:rPr lang="en-US" altLang="zh-CN" i="1" dirty="0"/>
              <a:t>       </a:t>
            </a:r>
            <a:r>
              <a:rPr lang="zh-CN" altLang="en-US" i="1" dirty="0"/>
              <a:t>若该点的幅值低于</a:t>
            </a:r>
            <a:r>
              <a:rPr lang="en-US" altLang="zh-CN" i="1" dirty="0"/>
              <a:t>Low</a:t>
            </a:r>
            <a:r>
              <a:rPr lang="zh-CN" altLang="en-US" i="1" dirty="0"/>
              <a:t>，则说明不是边缘点，去除掉，置为黑色</a:t>
            </a:r>
            <a:endParaRPr lang="en-US" altLang="zh-CN" i="1" dirty="0"/>
          </a:p>
          <a:p>
            <a:r>
              <a:rPr lang="en-US" altLang="zh-CN" i="1" dirty="0"/>
              <a:t>       </a:t>
            </a:r>
            <a:r>
              <a:rPr lang="zh-CN" altLang="en-US" i="1" dirty="0"/>
              <a:t>若该点的幅值高于</a:t>
            </a:r>
            <a:r>
              <a:rPr lang="en-US" altLang="zh-CN" i="1" dirty="0"/>
              <a:t>High</a:t>
            </a:r>
            <a:r>
              <a:rPr lang="zh-CN" altLang="en-US" i="1" dirty="0"/>
              <a:t>，则说明是边缘点，加强，置为白色</a:t>
            </a:r>
            <a:endParaRPr lang="en-US" altLang="zh-CN" i="1" dirty="0"/>
          </a:p>
          <a:p>
            <a:r>
              <a:rPr lang="en-US" altLang="zh-CN" i="1" dirty="0"/>
              <a:t>       </a:t>
            </a:r>
            <a:r>
              <a:rPr lang="zh-CN" altLang="en-US" i="1" dirty="0"/>
              <a:t>若该点的幅值在</a:t>
            </a:r>
            <a:r>
              <a:rPr lang="en-US" altLang="zh-CN" i="1" dirty="0"/>
              <a:t>Low</a:t>
            </a:r>
            <a:r>
              <a:rPr lang="zh-CN" altLang="en-US" i="1" dirty="0"/>
              <a:t>和</a:t>
            </a:r>
            <a:r>
              <a:rPr lang="en-US" altLang="zh-CN" i="1" dirty="0"/>
              <a:t>High</a:t>
            </a:r>
            <a:r>
              <a:rPr lang="zh-CN" altLang="en-US" i="1" dirty="0"/>
              <a:t>之间，则：</a:t>
            </a:r>
            <a:endParaRPr lang="en-US" altLang="zh-CN" i="1" dirty="0"/>
          </a:p>
          <a:p>
            <a:r>
              <a:rPr lang="en-US" altLang="zh-CN" i="1" dirty="0"/>
              <a:t>       </a:t>
            </a:r>
            <a:r>
              <a:rPr lang="zh-CN" altLang="en-US" i="1" dirty="0"/>
              <a:t>如果 该点直接与幅值大于</a:t>
            </a:r>
            <a:r>
              <a:rPr lang="en-US" altLang="zh-CN" i="1" dirty="0"/>
              <a:t>High</a:t>
            </a:r>
            <a:r>
              <a:rPr lang="zh-CN" altLang="en-US" i="1" dirty="0"/>
              <a:t>的点相邻 或者 该点可以通过同样处于</a:t>
            </a:r>
            <a:r>
              <a:rPr lang="en-US" altLang="zh-CN" i="1" dirty="0"/>
              <a:t>Low</a:t>
            </a:r>
            <a:r>
              <a:rPr lang="zh-CN" altLang="en-US" i="1" dirty="0"/>
              <a:t>和</a:t>
            </a:r>
            <a:r>
              <a:rPr lang="en-US" altLang="zh-CN" i="1" dirty="0"/>
              <a:t>High</a:t>
            </a:r>
            <a:r>
              <a:rPr lang="zh-CN" altLang="en-US" i="1" dirty="0"/>
              <a:t>之间的点和幅值大于</a:t>
            </a:r>
            <a:r>
              <a:rPr lang="en-US" altLang="zh-CN" i="1" dirty="0"/>
              <a:t>High</a:t>
            </a:r>
            <a:r>
              <a:rPr lang="zh-CN" altLang="en-US" i="1" dirty="0"/>
              <a:t>的</a:t>
            </a:r>
            <a:r>
              <a:rPr lang="zh-CN" altLang="en-US" i="1" dirty="0" smtClean="0"/>
              <a:t>点</a:t>
            </a:r>
            <a:endParaRPr lang="en-US" altLang="zh-CN" i="1" dirty="0" smtClean="0"/>
          </a:p>
          <a:p>
            <a:r>
              <a:rPr lang="zh-CN" altLang="en-US" i="1" dirty="0" smtClean="0"/>
              <a:t>间</a:t>
            </a:r>
            <a:r>
              <a:rPr lang="zh-CN" altLang="en-US" i="1" dirty="0"/>
              <a:t>接相</a:t>
            </a:r>
            <a:r>
              <a:rPr lang="zh-CN" altLang="en-US" i="1" dirty="0" smtClean="0"/>
              <a:t>邻</a:t>
            </a:r>
            <a:r>
              <a:rPr lang="en-US" altLang="zh-CN" i="1" dirty="0" smtClean="0"/>
              <a:t> </a:t>
            </a:r>
            <a:r>
              <a:rPr lang="zh-CN" altLang="en-US" i="1" dirty="0" smtClean="0"/>
              <a:t>认</a:t>
            </a:r>
            <a:r>
              <a:rPr lang="zh-CN" altLang="en-US" i="1" dirty="0"/>
              <a:t>为该点处于边缘上，是边缘点，置为白色；否则，则认为不是边缘点，置为黑色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98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五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图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像分割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38200" y="1213337"/>
            <a:ext cx="1078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</a:t>
            </a:r>
            <a:r>
              <a:rPr lang="zh-CN" altLang="en-US" dirty="0" smtClean="0"/>
              <a:t>于连续的灰度值：</a:t>
            </a:r>
            <a:r>
              <a:rPr lang="zh-CN" altLang="en-US" b="1" dirty="0" smtClean="0"/>
              <a:t>阈值处理</a:t>
            </a:r>
            <a:endParaRPr lang="en-US" altLang="zh-CN" b="1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011115" y="1802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2772" name="Picture 4" descr="https://img-blog.csdnimg.cn/9edca809463842059da58485b939cf1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71755"/>
            <a:ext cx="3236606" cy="240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787089" y="45808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灰度直方图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360985" y="2171755"/>
            <a:ext cx="4291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选择一个阈值</a:t>
            </a:r>
            <a:r>
              <a:rPr lang="en-US" altLang="zh-CN" dirty="0" smtClean="0"/>
              <a:t>T</a:t>
            </a:r>
            <a:r>
              <a:rPr lang="zh-CN" altLang="en-US" dirty="0" smtClean="0"/>
              <a:t>， 将图像分为对象和背景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985" y="2494920"/>
            <a:ext cx="3967979" cy="124542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77508" y="3938954"/>
            <a:ext cx="5152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当</a:t>
            </a:r>
            <a:r>
              <a:rPr lang="en-US" altLang="zh-CN" dirty="0" smtClean="0"/>
              <a:t>T</a:t>
            </a:r>
            <a:r>
              <a:rPr lang="zh-CN" altLang="en-US" dirty="0" smtClean="0"/>
              <a:t>适用全图时，则为 全局阈值处理；</a:t>
            </a:r>
            <a:endParaRPr lang="en-US" altLang="zh-CN" dirty="0" smtClean="0"/>
          </a:p>
          <a:p>
            <a:r>
              <a:rPr lang="zh-CN" altLang="en-US" dirty="0" smtClean="0"/>
              <a:t>当</a:t>
            </a:r>
            <a:r>
              <a:rPr lang="en-US" altLang="zh-CN" dirty="0" smtClean="0"/>
              <a:t>T</a:t>
            </a:r>
            <a:r>
              <a:rPr lang="zh-CN" altLang="en-US" dirty="0" smtClean="0"/>
              <a:t>在图像中不同位置改变时，则为可变阈值处理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484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五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图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像分割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38200" y="1213337"/>
            <a:ext cx="1078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例：</a:t>
            </a:r>
            <a:r>
              <a:rPr lang="en-US" altLang="zh-CN" dirty="0"/>
              <a:t>O</a:t>
            </a:r>
            <a:r>
              <a:rPr lang="en-US" altLang="zh-CN" dirty="0" smtClean="0"/>
              <a:t>tsu</a:t>
            </a:r>
            <a:r>
              <a:rPr lang="zh-CN" altLang="en-US" dirty="0" smtClean="0"/>
              <a:t>方法的最佳全局阈值处理</a:t>
            </a: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011115" y="1802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1" name="Picture 4" descr="https://img-blog.csdnimg.cn/9edca809463842059da58485b939cf1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143" y="975946"/>
            <a:ext cx="2746203" cy="204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838200" y="3019995"/>
            <a:ext cx="103119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算法原理：</a:t>
            </a:r>
            <a:endParaRPr lang="en-US" altLang="zh-CN" dirty="0" smtClean="0"/>
          </a:p>
          <a:p>
            <a:r>
              <a:rPr lang="zh-CN" altLang="en-US" dirty="0" smtClean="0"/>
              <a:t>假</a:t>
            </a:r>
            <a:r>
              <a:rPr lang="zh-CN" altLang="en-US" dirty="0"/>
              <a:t>设图像的背景较暗，并且图像的大小为</a:t>
            </a:r>
            <a:r>
              <a:rPr lang="en-US" altLang="zh-CN" dirty="0"/>
              <a:t>M×N</a:t>
            </a:r>
            <a:r>
              <a:rPr lang="zh-CN" altLang="en-US" dirty="0"/>
              <a:t>，图像中像素的灰度值小于阈值</a:t>
            </a:r>
            <a:r>
              <a:rPr lang="en-US" altLang="zh-CN" dirty="0"/>
              <a:t>T</a:t>
            </a:r>
            <a:r>
              <a:rPr lang="zh-CN" altLang="en-US" dirty="0"/>
              <a:t>的像素个数记作</a:t>
            </a:r>
            <a:r>
              <a:rPr lang="en-US" altLang="zh-CN" dirty="0"/>
              <a:t>N0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像</a:t>
            </a:r>
            <a:r>
              <a:rPr lang="zh-CN" altLang="en-US" dirty="0"/>
              <a:t>素灰度大于阈值</a:t>
            </a:r>
            <a:r>
              <a:rPr lang="en-US" altLang="zh-CN" dirty="0"/>
              <a:t>T</a:t>
            </a:r>
            <a:r>
              <a:rPr lang="zh-CN" altLang="en-US" dirty="0"/>
              <a:t>的像素个数记作</a:t>
            </a:r>
            <a:r>
              <a:rPr lang="en-US" altLang="zh-CN" dirty="0"/>
              <a:t>N1</a:t>
            </a:r>
            <a:r>
              <a:rPr lang="zh-CN" altLang="en-US" dirty="0"/>
              <a:t>，则有：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/>
              <a:t>　　　　　　</a:t>
            </a:r>
            <a:r>
              <a:rPr lang="en-US" altLang="zh-CN" dirty="0"/>
              <a:t>ω0=N0/ M×N (1</a:t>
            </a:r>
            <a:r>
              <a:rPr lang="en-US" altLang="zh-CN" dirty="0" smtClean="0"/>
              <a:t>)   </a:t>
            </a:r>
            <a:r>
              <a:rPr lang="en-US" altLang="zh-CN" sz="1600" i="1" dirty="0" smtClean="0"/>
              <a:t>——</a:t>
            </a:r>
            <a:r>
              <a:rPr lang="zh-CN" altLang="en-US" sz="1600" i="1" dirty="0" smtClean="0"/>
              <a:t>前</a:t>
            </a:r>
            <a:r>
              <a:rPr lang="zh-CN" altLang="en-US" sz="1600" i="1" dirty="0"/>
              <a:t>景像素数量占总像素数量的比例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/>
              <a:t>　　　　　　</a:t>
            </a:r>
            <a:r>
              <a:rPr lang="en-US" altLang="zh-CN" dirty="0"/>
              <a:t>ω1=N1/ M×N (2</a:t>
            </a:r>
            <a:r>
              <a:rPr lang="en-US" altLang="zh-CN" dirty="0" smtClean="0"/>
              <a:t>)   </a:t>
            </a:r>
            <a:r>
              <a:rPr lang="en-US" altLang="zh-CN" sz="1600" i="1" dirty="0" smtClean="0"/>
              <a:t>——</a:t>
            </a:r>
            <a:r>
              <a:rPr lang="zh-CN" altLang="en-US" sz="1600" i="1" dirty="0" smtClean="0"/>
              <a:t>背景</a:t>
            </a:r>
            <a:r>
              <a:rPr lang="zh-CN" altLang="en-US" sz="1600" i="1" dirty="0"/>
              <a:t>像素数量占总像素数量的比例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/>
              <a:t>　　　　　　</a:t>
            </a:r>
            <a:r>
              <a:rPr lang="en-US" altLang="zh-CN" dirty="0"/>
              <a:t>N0+N1=M×N (3)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/>
              <a:t>　　　　　　</a:t>
            </a:r>
            <a:r>
              <a:rPr lang="en-US" altLang="zh-CN" dirty="0"/>
              <a:t>ω0+ω1=1</a:t>
            </a:r>
            <a:r>
              <a:rPr lang="zh-CN" altLang="en-US" dirty="0"/>
              <a:t>　</a:t>
            </a:r>
            <a:r>
              <a:rPr lang="zh-CN" altLang="en-US" dirty="0" smtClean="0"/>
              <a:t>   </a:t>
            </a:r>
            <a:r>
              <a:rPr lang="en-US" altLang="zh-CN" dirty="0" smtClean="0"/>
              <a:t>(</a:t>
            </a:r>
            <a:r>
              <a:rPr lang="en-US" altLang="zh-CN" dirty="0"/>
              <a:t>4)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/>
              <a:t>　　　　　　</a:t>
            </a:r>
            <a:r>
              <a:rPr lang="en-US" altLang="zh-CN" dirty="0"/>
              <a:t>μ=ω0*μ0+ω1*μ1 (5</a:t>
            </a:r>
            <a:r>
              <a:rPr lang="en-US" altLang="zh-CN" dirty="0" smtClean="0"/>
              <a:t>)                            </a:t>
            </a:r>
            <a:r>
              <a:rPr lang="en-US" altLang="zh-CN" sz="1600" i="1" dirty="0" smtClean="0"/>
              <a:t>——</a:t>
            </a:r>
            <a:r>
              <a:rPr lang="zh-CN" altLang="en-US" sz="1600" i="1" dirty="0" smtClean="0"/>
              <a:t>平均灰度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/>
              <a:t>　　　　　　</a:t>
            </a:r>
            <a:r>
              <a:rPr lang="en-US" altLang="zh-CN" dirty="0"/>
              <a:t>g=ω0(μ0-μ)^2+ω1(μ1-μ)^2 (6</a:t>
            </a:r>
            <a:r>
              <a:rPr lang="en-US" altLang="zh-CN" dirty="0" smtClean="0"/>
              <a:t>)          </a:t>
            </a:r>
            <a:r>
              <a:rPr lang="en-US" altLang="zh-CN" sz="1600" i="1" dirty="0" smtClean="0"/>
              <a:t>——</a:t>
            </a:r>
            <a:r>
              <a:rPr lang="zh-CN" altLang="en-US" sz="1600" i="1" dirty="0" smtClean="0"/>
              <a:t>类间方差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/>
              <a:t>将式</a:t>
            </a:r>
            <a:r>
              <a:rPr lang="en-US" altLang="zh-CN" dirty="0"/>
              <a:t>(5)</a:t>
            </a:r>
            <a:r>
              <a:rPr lang="zh-CN" altLang="en-US" dirty="0"/>
              <a:t>代入式</a:t>
            </a:r>
            <a:r>
              <a:rPr lang="en-US" altLang="zh-CN" dirty="0"/>
              <a:t>(6),</a:t>
            </a:r>
            <a:r>
              <a:rPr lang="zh-CN" altLang="en-US" dirty="0"/>
              <a:t>得到等价公式</a:t>
            </a:r>
            <a:r>
              <a:rPr lang="en-US" altLang="zh-CN" dirty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/>
              <a:t>　　　　　　</a:t>
            </a:r>
            <a:r>
              <a:rPr lang="en-US" altLang="zh-CN" dirty="0"/>
              <a:t>g=ω0ω1(μ0-μ1)^2 </a:t>
            </a:r>
            <a:r>
              <a:rPr lang="zh-CN" altLang="en-US" dirty="0"/>
              <a:t>　　 </a:t>
            </a:r>
            <a:r>
              <a:rPr lang="en-US" altLang="zh-CN" dirty="0"/>
              <a:t>(7)</a:t>
            </a:r>
            <a:r>
              <a:rPr lang="zh-CN" altLang="en-US" dirty="0"/>
              <a:t>　</a:t>
            </a:r>
            <a:r>
              <a:rPr lang="en-US" altLang="zh-CN" i="1" dirty="0"/>
              <a:t> </a:t>
            </a:r>
            <a:r>
              <a:rPr lang="en-US" altLang="zh-CN" i="1" dirty="0" smtClean="0"/>
              <a:t>            </a:t>
            </a:r>
            <a:r>
              <a:rPr lang="en-US" altLang="zh-CN" sz="1600" i="1" dirty="0" smtClean="0"/>
              <a:t>——</a:t>
            </a:r>
            <a:r>
              <a:rPr lang="zh-CN" altLang="en-US" sz="1600" i="1" dirty="0"/>
              <a:t>类间方差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/>
              <a:t>采用遍历的方法得到使类间方差</a:t>
            </a:r>
            <a:r>
              <a:rPr lang="en-US" altLang="zh-CN" dirty="0"/>
              <a:t>g</a:t>
            </a:r>
            <a:r>
              <a:rPr lang="zh-CN" altLang="en-US" dirty="0"/>
              <a:t>最大的阈值</a:t>
            </a:r>
            <a:r>
              <a:rPr lang="en-US" altLang="zh-CN" dirty="0"/>
              <a:t>T,</a:t>
            </a:r>
            <a:r>
              <a:rPr lang="zh-CN" altLang="en-US" dirty="0"/>
              <a:t>即为所求。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38200" y="1839667"/>
            <a:ext cx="8032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衡量标准：最大类间方差</a:t>
            </a:r>
            <a:endParaRPr lang="en-US" altLang="zh-CN" b="1" dirty="0" smtClean="0"/>
          </a:p>
          <a:p>
            <a:r>
              <a:rPr lang="zh-CN" altLang="en-US" b="1" dirty="0" smtClean="0"/>
              <a:t>大津法的形象理解：</a:t>
            </a:r>
            <a:endParaRPr lang="zh-CN" altLang="en-US" dirty="0" smtClean="0"/>
          </a:p>
          <a:p>
            <a:r>
              <a:rPr lang="zh-CN" altLang="en-US" dirty="0" smtClean="0"/>
              <a:t>对于直方图有两个峰值的图像，大津法求得的Ｔ近似等于两个峰值之间的低谷</a:t>
            </a:r>
          </a:p>
        </p:txBody>
      </p:sp>
    </p:spTree>
    <p:extLst>
      <p:ext uri="{BB962C8B-B14F-4D97-AF65-F5344CB8AC3E}">
        <p14:creationId xmlns:p14="http://schemas.microsoft.com/office/powerpoint/2010/main" val="88685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一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基础知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识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—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什么是数字图像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69" y="2363445"/>
            <a:ext cx="5915392" cy="29142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652" y="2435469"/>
            <a:ext cx="4467225" cy="248888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29458" y="1125102"/>
            <a:ext cx="9733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楷体_GB2312"/>
              </a:rPr>
              <a:t>        一</a:t>
            </a:r>
            <a:r>
              <a:rPr lang="zh-CN" altLang="en-US" dirty="0">
                <a:ea typeface="楷体_GB2312"/>
              </a:rPr>
              <a:t>副图像可定义为一个二维函数</a:t>
            </a:r>
            <a:r>
              <a:rPr lang="en-US" altLang="zh-CN" dirty="0">
                <a:ea typeface="楷体_GB2312"/>
              </a:rPr>
              <a:t>f(</a:t>
            </a:r>
            <a:r>
              <a:rPr lang="en-US" altLang="zh-CN" dirty="0" err="1">
                <a:ea typeface="楷体_GB2312"/>
              </a:rPr>
              <a:t>x,y</a:t>
            </a:r>
            <a:r>
              <a:rPr lang="en-US" altLang="zh-CN" dirty="0">
                <a:ea typeface="楷体_GB2312"/>
              </a:rPr>
              <a:t>)</a:t>
            </a:r>
            <a:r>
              <a:rPr lang="zh-CN" altLang="en-US" dirty="0">
                <a:ea typeface="楷体_GB2312"/>
              </a:rPr>
              <a:t>，其中</a:t>
            </a:r>
            <a:r>
              <a:rPr lang="en-US" altLang="zh-CN" dirty="0">
                <a:ea typeface="楷体_GB2312"/>
              </a:rPr>
              <a:t>x</a:t>
            </a:r>
            <a:r>
              <a:rPr lang="zh-CN" altLang="en-US" dirty="0">
                <a:ea typeface="楷体_GB2312"/>
              </a:rPr>
              <a:t>和</a:t>
            </a:r>
            <a:r>
              <a:rPr lang="en-US" altLang="zh-CN" dirty="0">
                <a:ea typeface="楷体_GB2312"/>
              </a:rPr>
              <a:t>y</a:t>
            </a:r>
            <a:r>
              <a:rPr lang="zh-CN" altLang="en-US" dirty="0">
                <a:ea typeface="楷体_GB2312"/>
              </a:rPr>
              <a:t>是空间</a:t>
            </a:r>
            <a:r>
              <a:rPr lang="en-US" altLang="zh-CN" dirty="0">
                <a:ea typeface="楷体_GB2312"/>
              </a:rPr>
              <a:t>(</a:t>
            </a:r>
            <a:r>
              <a:rPr lang="zh-CN" altLang="en-US" dirty="0">
                <a:ea typeface="楷体_GB2312"/>
              </a:rPr>
              <a:t>平面</a:t>
            </a:r>
            <a:r>
              <a:rPr lang="en-US" altLang="zh-CN" dirty="0">
                <a:ea typeface="楷体_GB2312"/>
              </a:rPr>
              <a:t>)</a:t>
            </a:r>
            <a:r>
              <a:rPr lang="zh-CN" altLang="en-US" dirty="0">
                <a:ea typeface="楷体_GB2312"/>
              </a:rPr>
              <a:t>坐标，任何一对空间坐标</a:t>
            </a:r>
            <a:r>
              <a:rPr lang="en-US" altLang="zh-CN" dirty="0">
                <a:ea typeface="楷体_GB2312"/>
              </a:rPr>
              <a:t>(</a:t>
            </a:r>
            <a:r>
              <a:rPr lang="en-US" altLang="zh-CN" dirty="0" err="1">
                <a:ea typeface="楷体_GB2312"/>
              </a:rPr>
              <a:t>x,y</a:t>
            </a:r>
            <a:r>
              <a:rPr lang="en-US" altLang="zh-CN" dirty="0">
                <a:ea typeface="楷体_GB2312"/>
              </a:rPr>
              <a:t>)</a:t>
            </a:r>
            <a:r>
              <a:rPr lang="zh-CN" altLang="en-US" dirty="0">
                <a:ea typeface="楷体_GB2312"/>
              </a:rPr>
              <a:t>处的幅值</a:t>
            </a:r>
            <a:r>
              <a:rPr lang="en-US" altLang="zh-CN" dirty="0">
                <a:ea typeface="楷体_GB2312"/>
              </a:rPr>
              <a:t>f</a:t>
            </a:r>
            <a:r>
              <a:rPr lang="zh-CN" altLang="en-US" dirty="0">
                <a:ea typeface="楷体_GB2312"/>
              </a:rPr>
              <a:t>称为图像在该点处的</a:t>
            </a:r>
            <a:r>
              <a:rPr lang="zh-CN" altLang="en-US" b="1" dirty="0">
                <a:ea typeface="楷体_GB2312"/>
              </a:rPr>
              <a:t>强度</a:t>
            </a:r>
            <a:r>
              <a:rPr lang="zh-CN" altLang="en-US" dirty="0">
                <a:ea typeface="楷体_GB2312"/>
              </a:rPr>
              <a:t>或</a:t>
            </a:r>
            <a:r>
              <a:rPr lang="zh-CN" altLang="en-US" b="1" dirty="0">
                <a:ea typeface="楷体_GB2312"/>
              </a:rPr>
              <a:t>灰</a:t>
            </a:r>
            <a:r>
              <a:rPr lang="zh-CN" altLang="en-US" b="1" dirty="0" smtClean="0">
                <a:ea typeface="楷体_GB2312"/>
              </a:rPr>
              <a:t>度</a:t>
            </a:r>
            <a:r>
              <a:rPr lang="en-US" altLang="zh-CN" b="1" dirty="0" smtClean="0">
                <a:ea typeface="楷体_GB2312"/>
              </a:rPr>
              <a:t>(</a:t>
            </a:r>
            <a:r>
              <a:rPr lang="zh-CN" altLang="en-US" dirty="0"/>
              <a:t>表明图像明暗的数值</a:t>
            </a:r>
            <a:r>
              <a:rPr lang="en-US" altLang="zh-CN" b="1" dirty="0" smtClean="0">
                <a:ea typeface="楷体_GB2312"/>
              </a:rPr>
              <a:t>)</a:t>
            </a:r>
            <a:endParaRPr lang="en-US" altLang="zh-CN" b="1" dirty="0">
              <a:ea typeface="楷体_GB2312"/>
            </a:endParaRPr>
          </a:p>
          <a:p>
            <a:r>
              <a:rPr lang="zh-CN" altLang="en-US" dirty="0">
                <a:ea typeface="楷体_GB2312"/>
              </a:rPr>
              <a:t>当</a:t>
            </a:r>
            <a:r>
              <a:rPr lang="en-US" altLang="zh-CN" dirty="0" err="1">
                <a:ea typeface="楷体_GB2312"/>
              </a:rPr>
              <a:t>x,y</a:t>
            </a:r>
            <a:r>
              <a:rPr lang="zh-CN" altLang="en-US" dirty="0">
                <a:ea typeface="楷体_GB2312"/>
              </a:rPr>
              <a:t>和灰度值</a:t>
            </a:r>
            <a:r>
              <a:rPr lang="en-US" altLang="zh-CN" dirty="0">
                <a:ea typeface="楷体_GB2312"/>
              </a:rPr>
              <a:t>f</a:t>
            </a:r>
            <a:r>
              <a:rPr lang="zh-CN" altLang="en-US" dirty="0">
                <a:ea typeface="楷体_GB2312"/>
              </a:rPr>
              <a:t>是有限的离散数值时，称该图像为数字图像</a:t>
            </a:r>
            <a:endParaRPr lang="en-US" altLang="zh-CN" dirty="0">
              <a:ea typeface="楷体_GB231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08589" y="5592742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每一个采样单元叫做一个像素，计算机内通常用二维数组的形式来表示数字图像的矩阵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74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一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基础知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识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—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什么是数字图像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55733" y="1226940"/>
                <a:ext cx="10557744" cy="1783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ea typeface="楷体_GB2312"/>
                  </a:rPr>
                  <a:t>灰度取值范围：</a:t>
                </a:r>
                <a:endParaRPr lang="en-US" altLang="zh-CN" b="1" dirty="0" smtClean="0">
                  <a:ea typeface="楷体_GB2312"/>
                </a:endParaRPr>
              </a:p>
              <a:p>
                <a:r>
                  <a:rPr lang="zh-CN" altLang="en-US" dirty="0" smtClean="0">
                    <a:ea typeface="楷体_GB2312"/>
                  </a:rPr>
                  <a:t>出于存储和量化硬件的考虑，图像的灰度级数典型地取为</a:t>
                </a:r>
                <a:r>
                  <a:rPr lang="en-US" altLang="zh-CN" dirty="0" smtClean="0">
                    <a:ea typeface="楷体_GB2312"/>
                  </a:rPr>
                  <a:t>2</a:t>
                </a:r>
                <a:r>
                  <a:rPr lang="zh-CN" altLang="en-US" dirty="0" smtClean="0">
                    <a:ea typeface="楷体_GB2312"/>
                  </a:rPr>
                  <a:t>的整数次幂</a:t>
                </a:r>
                <a:r>
                  <a:rPr lang="en-US" altLang="zh-CN" dirty="0" smtClean="0">
                    <a:ea typeface="楷体_GB2312"/>
                  </a:rPr>
                  <a:t>,</a:t>
                </a:r>
                <a:r>
                  <a:rPr lang="zh-CN" altLang="en-US" dirty="0" smtClean="0">
                    <a:ea typeface="楷体_GB2312"/>
                  </a:rPr>
                  <a:t>即</a:t>
                </a:r>
                <a:endParaRPr lang="en-US" altLang="zh-CN" dirty="0" smtClean="0">
                  <a:ea typeface="楷体_GB2312"/>
                </a:endParaRPr>
              </a:p>
              <a:p>
                <a:r>
                  <a:rPr lang="en-US" altLang="zh-CN" dirty="0">
                    <a:ea typeface="楷体_GB2312"/>
                  </a:rPr>
                  <a:t>	</a:t>
                </a:r>
                <a:r>
                  <a:rPr lang="en-US" altLang="zh-CN" dirty="0" smtClean="0">
                    <a:ea typeface="楷体_GB2312"/>
                  </a:rPr>
                  <a:t>			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ea typeface="楷体_GB2312"/>
                      </a:rPr>
                      <m:t>L</m:t>
                    </m:r>
                  </m:oMath>
                </a14:m>
                <a:r>
                  <a:rPr lang="en-US" altLang="zh-CN" dirty="0" smtClean="0">
                    <a:ea typeface="楷体_GB2312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楷体_GB2312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楷体_GB2312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  <a:ea typeface="楷体_GB2312"/>
                          </a:rPr>
                          <m:t>k</m:t>
                        </m:r>
                      </m:sup>
                    </m:sSup>
                  </m:oMath>
                </a14:m>
                <a:endParaRPr lang="en-US" altLang="zh-CN" dirty="0" smtClean="0">
                  <a:ea typeface="楷体_GB2312"/>
                </a:endParaRPr>
              </a:p>
              <a:p>
                <a:r>
                  <a:rPr lang="zh-CN" altLang="en-US" dirty="0" smtClean="0">
                    <a:ea typeface="楷体_GB2312"/>
                  </a:rPr>
                  <a:t>则</a:t>
                </a:r>
                <a:r>
                  <a:rPr lang="en-US" altLang="zh-CN" dirty="0" smtClean="0">
                    <a:ea typeface="楷体_GB2312"/>
                  </a:rPr>
                  <a:t>unsigned</a:t>
                </a:r>
                <a:r>
                  <a:rPr lang="zh-CN" altLang="en-US" dirty="0" smtClean="0">
                    <a:ea typeface="楷体_GB2312"/>
                  </a:rPr>
                  <a:t>：</a:t>
                </a:r>
                <a:r>
                  <a:rPr lang="en-US" altLang="zh-CN" dirty="0" smtClean="0">
                    <a:ea typeface="楷体_GB2312"/>
                  </a:rPr>
                  <a:t>0~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楷体_GB231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楷体_GB2312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楷体_GB2312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altLang="zh-CN" dirty="0" smtClean="0">
                    <a:ea typeface="楷体_GB2312"/>
                  </a:rPr>
                  <a:t>-1</a:t>
                </a:r>
              </a:p>
              <a:p>
                <a:r>
                  <a:rPr lang="en-US" altLang="zh-CN" dirty="0">
                    <a:ea typeface="楷体_GB2312"/>
                  </a:rPr>
                  <a:t> </a:t>
                </a:r>
                <a:r>
                  <a:rPr lang="en-US" altLang="zh-CN" dirty="0" smtClean="0">
                    <a:ea typeface="楷体_GB2312"/>
                  </a:rPr>
                  <a:t>       signed</a:t>
                </a:r>
                <a:r>
                  <a:rPr lang="zh-CN" altLang="en-US" dirty="0" smtClean="0">
                    <a:ea typeface="楷体_GB2312"/>
                  </a:rPr>
                  <a:t>：</a:t>
                </a:r>
                <a:r>
                  <a:rPr lang="en-US" altLang="zh-CN" dirty="0" smtClean="0">
                    <a:ea typeface="楷体_GB2312"/>
                  </a:rPr>
                  <a:t>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楷体_GB231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_GB2312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_GB2312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 smtClean="0">
                    <a:ea typeface="楷体_GB2312"/>
                  </a:rPr>
                  <a:t> 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楷体_GB231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_GB2312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楷体_GB2312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 smtClean="0">
                    <a:ea typeface="楷体_GB2312"/>
                  </a:rPr>
                  <a:t>-1</a:t>
                </a:r>
                <a:endParaRPr lang="en-US" altLang="zh-CN" dirty="0">
                  <a:ea typeface="楷体_GB2312"/>
                </a:endParaRPr>
              </a:p>
              <a:p>
                <a:r>
                  <a:rPr lang="zh-CN" altLang="en-US" dirty="0">
                    <a:ea typeface="楷体_GB2312"/>
                  </a:rPr>
                  <a:t>灰</a:t>
                </a:r>
                <a:r>
                  <a:rPr lang="zh-CN" altLang="en-US" dirty="0" smtClean="0">
                    <a:ea typeface="楷体_GB2312"/>
                  </a:rPr>
                  <a:t>度级数越多，图像的层次越清楚逼真</a:t>
                </a:r>
                <a:endParaRPr lang="en-US" altLang="zh-CN" dirty="0" smtClean="0">
                  <a:ea typeface="楷体_GB2312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33" y="1226940"/>
                <a:ext cx="10557744" cy="1783886"/>
              </a:xfrm>
              <a:prstGeom prst="rect">
                <a:avLst/>
              </a:prstGeom>
              <a:blipFill>
                <a:blip r:embed="rId3"/>
                <a:stretch>
                  <a:fillRect l="-462" t="-2730" b="-3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img-blog.csdn.net/201709221140296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361" y="975946"/>
            <a:ext cx="3797516" cy="247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44" y="4321875"/>
            <a:ext cx="1626736" cy="2485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49431" y="3701550"/>
                <a:ext cx="1056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ea typeface="楷体_GB2312"/>
                  </a:rPr>
                  <a:t>常见的图像类型为</a:t>
                </a:r>
                <a:r>
                  <a:rPr lang="en-US" altLang="zh-CN" dirty="0" smtClean="0">
                    <a:ea typeface="楷体_GB2312"/>
                  </a:rPr>
                  <a:t>uint8</a:t>
                </a:r>
                <a:r>
                  <a:rPr lang="zh-CN" altLang="en-US" dirty="0" smtClean="0">
                    <a:ea typeface="楷体_GB2312"/>
                  </a:rPr>
                  <a:t>，即</a:t>
                </a:r>
                <a:r>
                  <a:rPr lang="en-US" altLang="zh-CN" dirty="0" smtClean="0">
                    <a:ea typeface="楷体_GB2312"/>
                  </a:rPr>
                  <a:t>0</a:t>
                </a:r>
                <a:r>
                  <a:rPr lang="zh-CN" altLang="en-US" dirty="0" smtClean="0">
                    <a:ea typeface="楷体_GB2312"/>
                  </a:rPr>
                  <a:t>～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楷体_GB231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楷体_GB2312"/>
                          </a:rPr>
                          <m:t>2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楷体_GB2312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altLang="zh-CN" dirty="0" smtClean="0">
                    <a:ea typeface="楷体_GB2312"/>
                  </a:rPr>
                  <a:t>-1</a:t>
                </a:r>
                <a:r>
                  <a:rPr lang="zh-CN" altLang="en-US" dirty="0" smtClean="0">
                    <a:ea typeface="楷体_GB2312"/>
                  </a:rPr>
                  <a:t>的整数，灰度取值范围为</a:t>
                </a:r>
                <a:r>
                  <a:rPr lang="en-US" altLang="zh-CN" dirty="0" smtClean="0">
                    <a:ea typeface="楷体_GB2312"/>
                  </a:rPr>
                  <a:t>0</a:t>
                </a:r>
                <a:r>
                  <a:rPr lang="zh-CN" altLang="en-US" dirty="0" smtClean="0">
                    <a:ea typeface="楷体_GB2312"/>
                  </a:rPr>
                  <a:t>～</a:t>
                </a:r>
                <a:r>
                  <a:rPr lang="en-US" altLang="zh-CN" dirty="0" smtClean="0">
                    <a:ea typeface="楷体_GB2312"/>
                  </a:rPr>
                  <a:t>255</a:t>
                </a:r>
                <a:r>
                  <a:rPr lang="zh-CN" altLang="en-US" dirty="0" smtClean="0">
                    <a:ea typeface="楷体_GB2312"/>
                  </a:rPr>
                  <a:t>，其中，</a:t>
                </a:r>
                <a:r>
                  <a:rPr lang="en-US" altLang="zh-CN" dirty="0" smtClean="0">
                    <a:ea typeface="楷体_GB2312"/>
                  </a:rPr>
                  <a:t>0</a:t>
                </a:r>
                <a:r>
                  <a:rPr lang="zh-CN" altLang="en-US" dirty="0" smtClean="0">
                    <a:ea typeface="楷体_GB2312"/>
                  </a:rPr>
                  <a:t>表示黑色，</a:t>
                </a:r>
                <a:r>
                  <a:rPr lang="en-US" altLang="zh-CN" dirty="0" smtClean="0">
                    <a:ea typeface="楷体_GB2312"/>
                  </a:rPr>
                  <a:t>255</a:t>
                </a:r>
                <a:r>
                  <a:rPr lang="zh-CN" altLang="en-US" dirty="0" smtClean="0">
                    <a:ea typeface="楷体_GB2312"/>
                  </a:rPr>
                  <a:t>表示白色</a:t>
                </a:r>
                <a:endParaRPr lang="en-US" altLang="zh-CN" dirty="0" smtClean="0">
                  <a:ea typeface="楷体_GB231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31" y="3701550"/>
                <a:ext cx="10564046" cy="369332"/>
              </a:xfrm>
              <a:prstGeom prst="rect">
                <a:avLst/>
              </a:prstGeom>
              <a:blipFill>
                <a:blip r:embed="rId6"/>
                <a:stretch>
                  <a:fillRect l="-462" t="-13115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083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一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基础知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识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—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图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像质量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942594" y="1191771"/>
            <a:ext cx="1055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楷体_GB2312"/>
              </a:rPr>
              <a:t>图</a:t>
            </a:r>
            <a:r>
              <a:rPr lang="zh-CN" altLang="en-US" dirty="0" smtClean="0">
                <a:ea typeface="楷体_GB2312"/>
              </a:rPr>
              <a:t>像质量是一个非常宽泛的概念，他取决于产生图像的用途，一般与以下几种指标有关：</a:t>
            </a:r>
            <a:endParaRPr lang="en-US" altLang="zh-CN" dirty="0" smtClean="0">
              <a:ea typeface="楷体_GB231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158" y="1803254"/>
            <a:ext cx="3656137" cy="17832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896" y="1803254"/>
            <a:ext cx="3101489" cy="16272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89538" y="3401797"/>
            <a:ext cx="1574269" cy="378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空</a:t>
            </a:r>
            <a:r>
              <a:rPr lang="zh-CN" altLang="en-US" dirty="0" smtClean="0"/>
              <a:t>间分辨率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352" y="4129068"/>
            <a:ext cx="5716010" cy="250033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42594" y="2576146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>
                <a:ea typeface="楷体_GB2312"/>
              </a:rPr>
              <a:t>像素级与层数</a:t>
            </a:r>
            <a:endParaRPr lang="en-US" altLang="zh-CN" dirty="0" smtClean="0">
              <a:ea typeface="楷体_GB231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8200" y="4457700"/>
            <a:ext cx="3276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zh-CN" altLang="en-US" dirty="0" smtClean="0">
                <a:ea typeface="楷体_GB2312"/>
              </a:rPr>
              <a:t>对比度</a:t>
            </a:r>
            <a:endParaRPr lang="en-US" altLang="zh-CN" dirty="0" smtClean="0">
              <a:ea typeface="楷体_GB2312"/>
            </a:endParaRPr>
          </a:p>
          <a:p>
            <a:r>
              <a:rPr lang="zh-CN" altLang="en-US" dirty="0" smtClean="0">
                <a:ea typeface="楷体_GB2312"/>
              </a:rPr>
              <a:t>     图像暗和亮的落差值，</a:t>
            </a:r>
            <a:endParaRPr lang="en-US" altLang="zh-CN" dirty="0" smtClean="0">
              <a:ea typeface="楷体_GB2312"/>
            </a:endParaRPr>
          </a:p>
          <a:p>
            <a:r>
              <a:rPr lang="en-US" altLang="zh-CN" dirty="0" smtClean="0">
                <a:ea typeface="楷体_GB2312"/>
              </a:rPr>
              <a:t>     </a:t>
            </a:r>
            <a:r>
              <a:rPr lang="zh-CN" altLang="en-US" dirty="0" smtClean="0">
                <a:ea typeface="楷体_GB2312"/>
              </a:rPr>
              <a:t>对比度</a:t>
            </a:r>
            <a:r>
              <a:rPr lang="en-US" altLang="zh-CN" dirty="0" smtClean="0">
                <a:ea typeface="楷体_GB2312"/>
              </a:rPr>
              <a:t>=</a:t>
            </a:r>
            <a:r>
              <a:rPr lang="zh-CN" altLang="en-US" dirty="0" smtClean="0">
                <a:ea typeface="楷体_GB2312"/>
              </a:rPr>
              <a:t>最大亮度</a:t>
            </a:r>
            <a:r>
              <a:rPr lang="en-US" altLang="zh-CN" dirty="0" smtClean="0">
                <a:ea typeface="楷体_GB2312"/>
              </a:rPr>
              <a:t>/</a:t>
            </a:r>
            <a:r>
              <a:rPr lang="zh-CN" altLang="en-US" dirty="0" smtClean="0">
                <a:ea typeface="楷体_GB2312"/>
              </a:rPr>
              <a:t>最小亮度</a:t>
            </a:r>
            <a:endParaRPr lang="en-US" altLang="zh-CN" dirty="0" smtClean="0">
              <a:ea typeface="楷体_GB231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258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一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基础知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识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—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图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像质量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942594" y="1191771"/>
            <a:ext cx="1055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楷体_GB2312"/>
              </a:rPr>
              <a:t>图</a:t>
            </a:r>
            <a:r>
              <a:rPr lang="zh-CN" altLang="en-US" dirty="0" smtClean="0">
                <a:ea typeface="楷体_GB2312"/>
              </a:rPr>
              <a:t>像质量是一个非常宽泛的概念，他取决于产生图像的用途，一般与以下几种指标有关：</a:t>
            </a:r>
            <a:endParaRPr lang="en-US" altLang="zh-CN" dirty="0" smtClean="0">
              <a:ea typeface="楷体_GB231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264" y="1960810"/>
            <a:ext cx="6907331" cy="16967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003" y="4057307"/>
            <a:ext cx="4277839" cy="253041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9908" y="240030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zh-CN" altLang="en-US" dirty="0" smtClean="0">
                <a:ea typeface="楷体_GB2312"/>
              </a:rPr>
              <a:t>清晰度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19908" y="4809393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ea typeface="楷体_GB2312"/>
              </a:rPr>
              <a:t>4.  </a:t>
            </a:r>
            <a:r>
              <a:rPr lang="zh-CN" altLang="en-US" dirty="0" smtClean="0">
                <a:ea typeface="楷体_GB2312"/>
              </a:rPr>
              <a:t>信噪比</a:t>
            </a:r>
            <a:endParaRPr lang="en-US" altLang="zh-CN" dirty="0" smtClean="0"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8803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一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基础知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识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—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像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素间关系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143000" y="13100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相邻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31" y="1864024"/>
            <a:ext cx="3562350" cy="19621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22131" y="40108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连接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217741" y="4484077"/>
            <a:ext cx="4878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像素接触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灰度值</a:t>
            </a:r>
            <a:r>
              <a:rPr lang="en-US" altLang="zh-CN" dirty="0" smtClean="0"/>
              <a:t>(</a:t>
            </a:r>
            <a:r>
              <a:rPr lang="zh-CN" altLang="en-US" dirty="0" smtClean="0"/>
              <a:t>或其他属性</a:t>
            </a:r>
            <a:r>
              <a:rPr lang="en-US" altLang="zh-CN" dirty="0" smtClean="0"/>
              <a:t>)</a:t>
            </a:r>
            <a:r>
              <a:rPr lang="zh-CN" altLang="en-US" dirty="0" smtClean="0"/>
              <a:t>满足某个特定的相似准则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148146" y="13100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连通域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92" y="1789261"/>
            <a:ext cx="3648583" cy="188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0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821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一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.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基础知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识</a:t>
            </a:r>
            <a:r>
              <a:rPr lang="en-US" altLang="zh-CN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—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彩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楷体_GB2312" pitchFamily="1" charset="-122"/>
                <a:ea typeface="楷体_GB2312" pitchFamily="1" charset="-122"/>
                <a:cs typeface="+mn-cs"/>
              </a:rPr>
              <a:t>色图像基础</a:t>
            </a:r>
            <a:endParaRPr lang="zh-CN" altLang="en-US" sz="2800" b="1" dirty="0">
              <a:solidFill>
                <a:schemeClr val="accent4">
                  <a:lumMod val="50000"/>
                </a:schemeClr>
              </a:solidFill>
              <a:latin typeface="楷体_GB2312" pitchFamily="1" charset="-122"/>
              <a:ea typeface="楷体_GB2312" pitchFamily="1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838200" y="975946"/>
            <a:ext cx="11016000" cy="0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38200" y="1336430"/>
            <a:ext cx="729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常</a:t>
            </a:r>
            <a:r>
              <a:rPr lang="zh-CN" altLang="en-US" dirty="0" smtClean="0"/>
              <a:t>用彩色模型：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63" y="3090756"/>
            <a:ext cx="4023460" cy="22401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265" y="2997502"/>
            <a:ext cx="4840166" cy="28611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06514" y="1936594"/>
            <a:ext cx="8379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1.RGB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r>
              <a:rPr lang="zh-CN" altLang="en-US" dirty="0" smtClean="0">
                <a:latin typeface="Times New Roman" panose="02020603050405020304" pitchFamily="18" charset="0"/>
                <a:ea typeface="楷体_GB2312" pitchFamily="1" charset="-122"/>
              </a:rPr>
              <a:t>一幅</a:t>
            </a:r>
            <a:r>
              <a:rPr lang="en-US" altLang="zh-CN" dirty="0" smtClean="0">
                <a:latin typeface="Times New Roman" panose="02020603050405020304" pitchFamily="18" charset="0"/>
                <a:ea typeface="楷体_GB2312" pitchFamily="1" charset="-122"/>
              </a:rPr>
              <a:t>RGB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1" charset="-122"/>
              </a:rPr>
              <a:t>图像是一个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M</a:t>
            </a:r>
            <a:r>
              <a:rPr lang="en-US" altLang="en-US" dirty="0" smtClean="0">
                <a:solidFill>
                  <a:srgbClr val="FF0000"/>
                </a:solidFill>
              </a:rPr>
              <a:t>×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N</a:t>
            </a:r>
            <a:r>
              <a:rPr lang="en-US" altLang="en-US" dirty="0" smtClean="0">
                <a:solidFill>
                  <a:srgbClr val="FF0000"/>
                </a:solidFill>
              </a:rPr>
              <a:t>×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  <a:ea typeface="楷体_GB2312" pitchFamily="1" charset="-122"/>
              </a:rPr>
              <a:t>的彩色像素数组，其中每个彩色像素是一个三值组，</a:t>
            </a:r>
            <a:endParaRPr lang="en-US" altLang="zh-CN" dirty="0" smtClean="0">
              <a:latin typeface="Times New Roman" panose="02020603050405020304" pitchFamily="18" charset="0"/>
              <a:ea typeface="楷体_GB2312" pitchFamily="1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分别对应一个特定空间位置处该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RGB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1" charset="-122"/>
              </a:rPr>
              <a:t>图像的红、绿和蓝分量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65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8596</TotalTime>
  <Words>3063</Words>
  <Application>Microsoft Office PowerPoint</Application>
  <PresentationFormat>宽屏</PresentationFormat>
  <Paragraphs>280</Paragraphs>
  <Slides>34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-apple-system</vt:lpstr>
      <vt:lpstr>等线</vt:lpstr>
      <vt:lpstr>等线 Light</vt:lpstr>
      <vt:lpstr>楷体_GB2312</vt:lpstr>
      <vt:lpstr>微软雅黑</vt:lpstr>
      <vt:lpstr>Arial</vt:lpstr>
      <vt:lpstr>Cambria Math</vt:lpstr>
      <vt:lpstr>Tahoma</vt:lpstr>
      <vt:lpstr>Times New Roman</vt:lpstr>
      <vt:lpstr>Office 主题​​</vt:lpstr>
      <vt:lpstr>PowerPoint 演示文稿</vt:lpstr>
      <vt:lpstr>PowerPoint 演示文稿</vt:lpstr>
      <vt:lpstr>一.基础知识</vt:lpstr>
      <vt:lpstr>一.基础知识—什么是数字图像</vt:lpstr>
      <vt:lpstr>一.基础知识—什么是数字图像</vt:lpstr>
      <vt:lpstr>一.基础知识—图像质量</vt:lpstr>
      <vt:lpstr>一.基础知识—图像质量</vt:lpstr>
      <vt:lpstr>一.基础知识—像素间关系</vt:lpstr>
      <vt:lpstr>一.基础知识—彩色图像基础</vt:lpstr>
      <vt:lpstr>一.基础知识—彩色图像基础</vt:lpstr>
      <vt:lpstr>二.空域处理</vt:lpstr>
      <vt:lpstr>二.空域处理—灰度变换</vt:lpstr>
      <vt:lpstr>二.空域处理—灰度变换</vt:lpstr>
      <vt:lpstr>二.空域处理—直方图</vt:lpstr>
      <vt:lpstr>二.空域处理—直方图</vt:lpstr>
      <vt:lpstr>二.空域处理—直方图</vt:lpstr>
      <vt:lpstr>二.空域处理—直方图</vt:lpstr>
      <vt:lpstr>二.空域处理—空间滤波</vt:lpstr>
      <vt:lpstr>二.空域处理—空间滤波</vt:lpstr>
      <vt:lpstr>二.空域处理—空间滤波</vt:lpstr>
      <vt:lpstr>二.空域处理—空间滤波</vt:lpstr>
      <vt:lpstr>二.空域处理—空间滤波</vt:lpstr>
      <vt:lpstr>三.频域处理</vt:lpstr>
      <vt:lpstr>三.频域处理</vt:lpstr>
      <vt:lpstr>三.频域处理</vt:lpstr>
      <vt:lpstr>三.频域处理</vt:lpstr>
      <vt:lpstr>四.形态学</vt:lpstr>
      <vt:lpstr>四.形态学</vt:lpstr>
      <vt:lpstr>五.图像分割</vt:lpstr>
      <vt:lpstr>五.图像分割</vt:lpstr>
      <vt:lpstr>五.图像分割</vt:lpstr>
      <vt:lpstr>五.图像分割</vt:lpstr>
      <vt:lpstr>五.图像分割</vt:lpstr>
      <vt:lpstr>五.图像分割</vt:lpstr>
    </vt:vector>
  </TitlesOfParts>
  <Company>Positec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传统图像处理算法</dc:title>
  <dc:creator>Ling Chen/陈玲 (算法部) (Positec CN)</dc:creator>
  <cp:lastModifiedBy>Ling Chen/陈玲 (算法部) (Positec CN)</cp:lastModifiedBy>
  <cp:revision>340</cp:revision>
  <dcterms:created xsi:type="dcterms:W3CDTF">2022-08-30T02:05:56Z</dcterms:created>
  <dcterms:modified xsi:type="dcterms:W3CDTF">2022-10-10T08:04:55Z</dcterms:modified>
</cp:coreProperties>
</file>